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4"/>
  </p:notesMasterIdLst>
  <p:sldIdLst>
    <p:sldId id="323" r:id="rId2"/>
    <p:sldId id="303" r:id="rId3"/>
    <p:sldId id="304" r:id="rId4"/>
    <p:sldId id="321" r:id="rId5"/>
    <p:sldId id="320" r:id="rId6"/>
    <p:sldId id="305" r:id="rId7"/>
    <p:sldId id="322" r:id="rId8"/>
    <p:sldId id="325" r:id="rId9"/>
    <p:sldId id="306" r:id="rId10"/>
    <p:sldId id="319" r:id="rId11"/>
    <p:sldId id="308" r:id="rId12"/>
    <p:sldId id="309" r:id="rId13"/>
    <p:sldId id="310" r:id="rId14"/>
    <p:sldId id="311" r:id="rId15"/>
    <p:sldId id="312" r:id="rId16"/>
    <p:sldId id="313" r:id="rId17"/>
    <p:sldId id="314" r:id="rId18"/>
    <p:sldId id="315" r:id="rId19"/>
    <p:sldId id="316" r:id="rId20"/>
    <p:sldId id="317" r:id="rId21"/>
    <p:sldId id="318" r:id="rId22"/>
    <p:sldId id="324" r:id="rId23"/>
  </p:sldIdLst>
  <p:sldSz cx="9144000" cy="5143500" type="screen16x9"/>
  <p:notesSz cx="6858000" cy="9144000"/>
  <p:embeddedFontLst>
    <p:embeddedFont>
      <p:font typeface="Arial Black" panose="020B0A04020102020204" pitchFamily="34" charset="0"/>
      <p:bold r:id="rId25"/>
    </p:embeddedFont>
    <p:embeddedFont>
      <p:font typeface="Calibri" panose="020F0502020204030204" pitchFamily="34" charset="0"/>
      <p:regular r:id="rId26"/>
      <p:bold r:id="rId27"/>
      <p:italic r:id="rId28"/>
      <p:boldItalic r:id="rId29"/>
    </p:embeddedFont>
    <p:embeddedFont>
      <p:font typeface="DM Sans" pitchFamily="2" charset="0"/>
      <p:regular r:id="rId30"/>
      <p:bold r:id="rId31"/>
      <p:italic r:id="rId32"/>
      <p:boldItalic r:id="rId33"/>
    </p:embeddedFont>
    <p:embeddedFont>
      <p:font typeface="Felix Titling" panose="04060505060202020A04" pitchFamily="82" charset="0"/>
      <p:regular r:id="rId34"/>
    </p:embeddedFont>
    <p:embeddedFont>
      <p:font typeface="Lucida Bright" panose="02040602050505020304" pitchFamily="18" charset="0"/>
      <p:regular r:id="rId35"/>
      <p:bold r:id="rId36"/>
      <p:italic r:id="rId37"/>
      <p:boldItalic r:id="rId38"/>
    </p:embeddedFont>
    <p:embeddedFont>
      <p:font typeface="Lucida Calligraphy" panose="03010101010101010101" pitchFamily="66" charset="0"/>
      <p:regular r:id="rId39"/>
    </p:embeddedFont>
    <p:embeddedFont>
      <p:font typeface="Lucida Fax" panose="02060602050505020204" pitchFamily="18" charset="0"/>
      <p:regular r:id="rId40"/>
      <p:bold r:id="rId41"/>
      <p:italic r:id="rId42"/>
      <p:boldItalic r:id="rId43"/>
    </p:embeddedFont>
    <p:embeddedFont>
      <p:font typeface="Lucida Handwriting" panose="03010101010101010101" pitchFamily="66" charset="0"/>
      <p:regular r:id="rId44"/>
    </p:embeddedFont>
    <p:embeddedFont>
      <p:font typeface="Script MT Bold" panose="03040602040607080904" pitchFamily="66" charset="0"/>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C534A"/>
    <a:srgbClr val="232929"/>
    <a:srgbClr val="7BE2D5"/>
    <a:srgbClr val="D0F6E7"/>
    <a:srgbClr val="0728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48E56F-43AA-433A-BD85-76BC0EE2A093}">
  <a:tblStyle styleId="{F348E56F-43AA-433A-BD85-76BC0EE2A0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0" y="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23356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65679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40094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subTitle" idx="1"/>
          </p:nvPr>
        </p:nvSpPr>
        <p:spPr>
          <a:xfrm>
            <a:off x="722650" y="1147725"/>
            <a:ext cx="7717500" cy="3421200"/>
          </a:xfrm>
          <a:prstGeom prst="rect">
            <a:avLst/>
          </a:prstGeom>
        </p:spPr>
        <p:txBody>
          <a:bodyPr spcFirstLastPara="1" wrap="square" lIns="91425" tIns="91425" rIns="91425" bIns="91425" anchor="t" anchorCtr="0">
            <a:noAutofit/>
          </a:bodyPr>
          <a:lstStyle>
            <a:lvl1pPr lvl="0">
              <a:spcBef>
                <a:spcPts val="0"/>
              </a:spcBef>
              <a:spcAft>
                <a:spcPts val="0"/>
              </a:spcAft>
              <a:buSzPts val="1600"/>
              <a:buChar char="●"/>
              <a:defRPr/>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a:endParaRPr/>
          </a:p>
        </p:txBody>
      </p:sp>
      <p:sp>
        <p:nvSpPr>
          <p:cNvPr id="18" name="Google Shape;18;p4"/>
          <p:cNvSpPr/>
          <p:nvPr/>
        </p:nvSpPr>
        <p:spPr>
          <a:xfrm>
            <a:off x="-346600" y="1919875"/>
            <a:ext cx="1433100" cy="3024000"/>
          </a:xfrm>
          <a:custGeom>
            <a:avLst/>
            <a:gdLst/>
            <a:ahLst/>
            <a:cxnLst/>
            <a:rect l="l" t="t" r="r" b="b"/>
            <a:pathLst>
              <a:path w="57324" h="120960" extrusionOk="0">
                <a:moveTo>
                  <a:pt x="12023" y="0"/>
                </a:moveTo>
                <a:cubicBezTo>
                  <a:pt x="19047" y="0"/>
                  <a:pt x="27856" y="631"/>
                  <a:pt x="32169" y="6174"/>
                </a:cubicBezTo>
                <a:cubicBezTo>
                  <a:pt x="35842" y="10895"/>
                  <a:pt x="36219" y="22153"/>
                  <a:pt x="30544" y="24046"/>
                </a:cubicBezTo>
                <a:cubicBezTo>
                  <a:pt x="27254" y="25143"/>
                  <a:pt x="24971" y="15756"/>
                  <a:pt x="27945" y="13972"/>
                </a:cubicBezTo>
                <a:cubicBezTo>
                  <a:pt x="31763" y="11681"/>
                  <a:pt x="39054" y="14028"/>
                  <a:pt x="40618" y="18197"/>
                </a:cubicBezTo>
                <a:cubicBezTo>
                  <a:pt x="44716" y="29120"/>
                  <a:pt x="31924" y="40684"/>
                  <a:pt x="32819" y="52316"/>
                </a:cubicBezTo>
                <a:cubicBezTo>
                  <a:pt x="33460" y="60643"/>
                  <a:pt x="45111" y="63633"/>
                  <a:pt x="51016" y="69538"/>
                </a:cubicBezTo>
                <a:cubicBezTo>
                  <a:pt x="57363" y="75885"/>
                  <a:pt x="59368" y="88389"/>
                  <a:pt x="54915" y="96183"/>
                </a:cubicBezTo>
                <a:cubicBezTo>
                  <a:pt x="48317" y="107729"/>
                  <a:pt x="20773" y="97254"/>
                  <a:pt x="17547" y="110155"/>
                </a:cubicBezTo>
                <a:cubicBezTo>
                  <a:pt x="16475" y="114442"/>
                  <a:pt x="20944" y="120478"/>
                  <a:pt x="25345" y="120878"/>
                </a:cubicBezTo>
                <a:cubicBezTo>
                  <a:pt x="28969" y="121208"/>
                  <a:pt x="32359" y="115708"/>
                  <a:pt x="31844" y="112105"/>
                </a:cubicBezTo>
                <a:cubicBezTo>
                  <a:pt x="30274" y="101116"/>
                  <a:pt x="10531" y="98847"/>
                  <a:pt x="0" y="102357"/>
                </a:cubicBezTo>
              </a:path>
            </a:pathLst>
          </a:custGeom>
          <a:noFill/>
          <a:ln w="19050" cap="flat" cmpd="sng">
            <a:solidFill>
              <a:schemeClr val="accent1"/>
            </a:solidFill>
            <a:prstDash val="dot"/>
            <a:round/>
            <a:headEnd type="none" w="med" len="med"/>
            <a:tailEnd type="none" w="med" len="med"/>
          </a:ln>
        </p:spPr>
      </p:sp>
      <p:sp>
        <p:nvSpPr>
          <p:cNvPr id="19" name="Google Shape;19;p4"/>
          <p:cNvSpPr/>
          <p:nvPr/>
        </p:nvSpPr>
        <p:spPr>
          <a:xfrm>
            <a:off x="6534050" y="-94775"/>
            <a:ext cx="2786400" cy="2526425"/>
          </a:xfrm>
          <a:custGeom>
            <a:avLst/>
            <a:gdLst/>
            <a:ahLst/>
            <a:cxnLst/>
            <a:rect l="l" t="t" r="r" b="b"/>
            <a:pathLst>
              <a:path w="111456" h="101057" extrusionOk="0">
                <a:moveTo>
                  <a:pt x="111456" y="101057"/>
                </a:moveTo>
                <a:cubicBezTo>
                  <a:pt x="107963" y="97564"/>
                  <a:pt x="102886" y="95782"/>
                  <a:pt x="99758" y="91959"/>
                </a:cubicBezTo>
                <a:cubicBezTo>
                  <a:pt x="92204" y="82726"/>
                  <a:pt x="87085" y="70419"/>
                  <a:pt x="87085" y="58490"/>
                </a:cubicBezTo>
                <a:cubicBezTo>
                  <a:pt x="87085" y="55600"/>
                  <a:pt x="86556" y="51529"/>
                  <a:pt x="89034" y="50041"/>
                </a:cubicBezTo>
                <a:cubicBezTo>
                  <a:pt x="93566" y="47320"/>
                  <a:pt x="102445" y="56686"/>
                  <a:pt x="100083" y="61414"/>
                </a:cubicBezTo>
                <a:cubicBezTo>
                  <a:pt x="97662" y="66260"/>
                  <a:pt x="86791" y="62900"/>
                  <a:pt x="84160" y="58165"/>
                </a:cubicBezTo>
                <a:cubicBezTo>
                  <a:pt x="77566" y="46300"/>
                  <a:pt x="96024" y="27763"/>
                  <a:pt x="87085" y="17547"/>
                </a:cubicBezTo>
                <a:cubicBezTo>
                  <a:pt x="76523" y="5476"/>
                  <a:pt x="54986" y="14692"/>
                  <a:pt x="38993" y="15922"/>
                </a:cubicBezTo>
                <a:cubicBezTo>
                  <a:pt x="24995" y="16999"/>
                  <a:pt x="9927" y="9927"/>
                  <a:pt x="0" y="0"/>
                </a:cubicBezTo>
              </a:path>
            </a:pathLst>
          </a:custGeom>
          <a:noFill/>
          <a:ln w="19050" cap="flat" cmpd="sng">
            <a:solidFill>
              <a:schemeClr val="accent1"/>
            </a:solidFill>
            <a:prstDash val="dot"/>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0"/>
        <p:cNvGrpSpPr/>
        <p:nvPr/>
      </p:nvGrpSpPr>
      <p:grpSpPr>
        <a:xfrm>
          <a:off x="0" y="0"/>
          <a:ext cx="0" cy="0"/>
          <a:chOff x="0" y="0"/>
          <a:chExt cx="0" cy="0"/>
        </a:xfrm>
      </p:grpSpPr>
      <p:pic>
        <p:nvPicPr>
          <p:cNvPr id="21" name="Google Shape;21;p5"/>
          <p:cNvPicPr preferRelativeResize="0"/>
          <p:nvPr/>
        </p:nvPicPr>
        <p:blipFill>
          <a:blip r:embed="rId3">
            <a:alphaModFix/>
          </a:blip>
          <a:stretch>
            <a:fillRect/>
          </a:stretch>
        </p:blipFill>
        <p:spPr>
          <a:xfrm>
            <a:off x="1783200" y="1894982"/>
            <a:ext cx="7360804" cy="881875"/>
          </a:xfrm>
          <a:prstGeom prst="rect">
            <a:avLst/>
          </a:prstGeom>
          <a:noFill/>
          <a:ln>
            <a:noFill/>
          </a:ln>
        </p:spPr>
      </p:pic>
      <p:pic>
        <p:nvPicPr>
          <p:cNvPr id="22" name="Google Shape;22;p5"/>
          <p:cNvPicPr preferRelativeResize="0"/>
          <p:nvPr/>
        </p:nvPicPr>
        <p:blipFill>
          <a:blip r:embed="rId3">
            <a:alphaModFix/>
          </a:blip>
          <a:stretch>
            <a:fillRect/>
          </a:stretch>
        </p:blipFill>
        <p:spPr>
          <a:xfrm>
            <a:off x="1578250" y="3595747"/>
            <a:ext cx="7565747" cy="881875"/>
          </a:xfrm>
          <a:prstGeom prst="rect">
            <a:avLst/>
          </a:prstGeom>
          <a:noFill/>
          <a:ln>
            <a:noFill/>
          </a:ln>
        </p:spPr>
      </p:pic>
      <p:sp>
        <p:nvSpPr>
          <p:cNvPr id="23" name="Google Shape;23;p5"/>
          <p:cNvSpPr txBox="1">
            <a:spLocks noGrp="1"/>
          </p:cNvSpPr>
          <p:nvPr>
            <p:ph type="title"/>
          </p:nvPr>
        </p:nvSpPr>
        <p:spPr>
          <a:xfrm>
            <a:off x="1069850" y="445025"/>
            <a:ext cx="7360800" cy="8124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4" name="Google Shape;24;p5"/>
          <p:cNvSpPr txBox="1">
            <a:spLocks noGrp="1"/>
          </p:cNvSpPr>
          <p:nvPr>
            <p:ph type="subTitle" idx="1"/>
          </p:nvPr>
        </p:nvSpPr>
        <p:spPr>
          <a:xfrm>
            <a:off x="2615275" y="1448975"/>
            <a:ext cx="2729100" cy="4710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1pPr>
            <a:lvl2pPr lvl="1">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2pPr>
            <a:lvl3pPr lvl="2">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3pPr>
            <a:lvl4pPr lvl="3">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4pPr>
            <a:lvl5pPr lvl="4">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5pPr>
            <a:lvl6pPr lvl="5">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6pPr>
            <a:lvl7pPr lvl="6">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7pPr>
            <a:lvl8pPr lvl="7">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8pPr>
            <a:lvl9pPr lvl="8">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9pPr>
          </a:lstStyle>
          <a:p>
            <a:endParaRPr/>
          </a:p>
        </p:txBody>
      </p:sp>
      <p:sp>
        <p:nvSpPr>
          <p:cNvPr id="25" name="Google Shape;25;p5"/>
          <p:cNvSpPr txBox="1">
            <a:spLocks noGrp="1"/>
          </p:cNvSpPr>
          <p:nvPr>
            <p:ph type="subTitle" idx="2"/>
          </p:nvPr>
        </p:nvSpPr>
        <p:spPr>
          <a:xfrm>
            <a:off x="2615275" y="1934747"/>
            <a:ext cx="5815500" cy="7752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6" name="Google Shape;26;p5"/>
          <p:cNvSpPr txBox="1">
            <a:spLocks noGrp="1"/>
          </p:cNvSpPr>
          <p:nvPr>
            <p:ph type="subTitle" idx="3"/>
          </p:nvPr>
        </p:nvSpPr>
        <p:spPr>
          <a:xfrm>
            <a:off x="2615275" y="3027425"/>
            <a:ext cx="2729100" cy="47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1pPr>
            <a:lvl2pPr lvl="1"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2pPr>
            <a:lvl3pPr lvl="2"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3pPr>
            <a:lvl4pPr lvl="3"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4pPr>
            <a:lvl5pPr lvl="4"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5pPr>
            <a:lvl6pPr lvl="5"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6pPr>
            <a:lvl7pPr lvl="6"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7pPr>
            <a:lvl8pPr lvl="7"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8pPr>
            <a:lvl9pPr lvl="8" rtl="0">
              <a:spcBef>
                <a:spcPts val="0"/>
              </a:spcBef>
              <a:spcAft>
                <a:spcPts val="0"/>
              </a:spcAft>
              <a:buClr>
                <a:schemeClr val="accent2"/>
              </a:buClr>
              <a:buSzPts val="2100"/>
              <a:buFont typeface="Merienda One"/>
              <a:buNone/>
              <a:defRPr sz="2100">
                <a:solidFill>
                  <a:schemeClr val="accent2"/>
                </a:solidFill>
                <a:latin typeface="Merienda One"/>
                <a:ea typeface="Merienda One"/>
                <a:cs typeface="Merienda One"/>
                <a:sym typeface="Merienda One"/>
              </a:defRPr>
            </a:lvl9pPr>
          </a:lstStyle>
          <a:p>
            <a:endParaRPr/>
          </a:p>
        </p:txBody>
      </p:sp>
      <p:sp>
        <p:nvSpPr>
          <p:cNvPr id="27" name="Google Shape;27;p5"/>
          <p:cNvSpPr txBox="1">
            <a:spLocks noGrp="1"/>
          </p:cNvSpPr>
          <p:nvPr>
            <p:ph type="subTitle" idx="4"/>
          </p:nvPr>
        </p:nvSpPr>
        <p:spPr>
          <a:xfrm>
            <a:off x="2615275" y="3663073"/>
            <a:ext cx="5815500" cy="775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713225" y="1450769"/>
            <a:ext cx="3246000" cy="819600"/>
          </a:xfrm>
          <a:prstGeom prst="rect">
            <a:avLst/>
          </a:prstGeom>
        </p:spPr>
        <p:txBody>
          <a:bodyPr spcFirstLastPara="1" wrap="square" lIns="91425" tIns="91425" rIns="91425" bIns="91425" anchor="b" anchorCtr="0">
            <a:noAutofit/>
          </a:bodyPr>
          <a:lstStyle>
            <a:lvl1pPr lvl="0" algn="l">
              <a:spcBef>
                <a:spcPts val="0"/>
              </a:spcBef>
              <a:spcAft>
                <a:spcPts val="0"/>
              </a:spcAft>
              <a:buSzPts val="3500"/>
              <a:buNone/>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49" name="Google Shape;49;p9"/>
          <p:cNvSpPr txBox="1">
            <a:spLocks noGrp="1"/>
          </p:cNvSpPr>
          <p:nvPr>
            <p:ph type="subTitle" idx="1"/>
          </p:nvPr>
        </p:nvSpPr>
        <p:spPr>
          <a:xfrm>
            <a:off x="713225" y="2205594"/>
            <a:ext cx="3246600" cy="1503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0" name="Google Shape;50;p9"/>
          <p:cNvSpPr/>
          <p:nvPr/>
        </p:nvSpPr>
        <p:spPr>
          <a:xfrm>
            <a:off x="4239025" y="142550"/>
            <a:ext cx="5249764" cy="5045825"/>
          </a:xfrm>
          <a:custGeom>
            <a:avLst/>
            <a:gdLst/>
            <a:ahLst/>
            <a:cxnLst/>
            <a:rect l="l" t="t" r="r" b="b"/>
            <a:pathLst>
              <a:path w="205129" h="201833" extrusionOk="0">
                <a:moveTo>
                  <a:pt x="51815" y="201833"/>
                </a:moveTo>
                <a:cubicBezTo>
                  <a:pt x="58621" y="199562"/>
                  <a:pt x="61055" y="184749"/>
                  <a:pt x="55216" y="180579"/>
                </a:cubicBezTo>
                <a:cubicBezTo>
                  <a:pt x="51667" y="178044"/>
                  <a:pt x="44599" y="178083"/>
                  <a:pt x="42180" y="181712"/>
                </a:cubicBezTo>
                <a:cubicBezTo>
                  <a:pt x="41069" y="183379"/>
                  <a:pt x="41726" y="186142"/>
                  <a:pt x="43030" y="187663"/>
                </a:cubicBezTo>
                <a:cubicBezTo>
                  <a:pt x="44334" y="189184"/>
                  <a:pt x="47987" y="188553"/>
                  <a:pt x="48982" y="186813"/>
                </a:cubicBezTo>
                <a:cubicBezTo>
                  <a:pt x="53204" y="179431"/>
                  <a:pt x="40158" y="170702"/>
                  <a:pt x="32262" y="167543"/>
                </a:cubicBezTo>
                <a:cubicBezTo>
                  <a:pt x="26624" y="165287"/>
                  <a:pt x="18487" y="167466"/>
                  <a:pt x="14692" y="162725"/>
                </a:cubicBezTo>
                <a:cubicBezTo>
                  <a:pt x="10265" y="157193"/>
                  <a:pt x="10980" y="149042"/>
                  <a:pt x="8740" y="142321"/>
                </a:cubicBezTo>
                <a:cubicBezTo>
                  <a:pt x="3995" y="128085"/>
                  <a:pt x="-1123" y="113057"/>
                  <a:pt x="239" y="98113"/>
                </a:cubicBezTo>
                <a:cubicBezTo>
                  <a:pt x="1220" y="87344"/>
                  <a:pt x="-2225" y="69624"/>
                  <a:pt x="8174" y="66657"/>
                </a:cubicBezTo>
                <a:cubicBezTo>
                  <a:pt x="11259" y="65777"/>
                  <a:pt x="18009" y="71523"/>
                  <a:pt x="15258" y="73174"/>
                </a:cubicBezTo>
                <a:cubicBezTo>
                  <a:pt x="11077" y="75682"/>
                  <a:pt x="4577" y="65633"/>
                  <a:pt x="6757" y="61272"/>
                </a:cubicBezTo>
                <a:cubicBezTo>
                  <a:pt x="9117" y="56552"/>
                  <a:pt x="12803" y="51605"/>
                  <a:pt x="17809" y="49937"/>
                </a:cubicBezTo>
                <a:cubicBezTo>
                  <a:pt x="23726" y="47965"/>
                  <a:pt x="30515" y="51084"/>
                  <a:pt x="36512" y="49370"/>
                </a:cubicBezTo>
                <a:cubicBezTo>
                  <a:pt x="41272" y="48010"/>
                  <a:pt x="43209" y="42076"/>
                  <a:pt x="46431" y="38318"/>
                </a:cubicBezTo>
                <a:cubicBezTo>
                  <a:pt x="50427" y="33656"/>
                  <a:pt x="57236" y="31982"/>
                  <a:pt x="61167" y="27266"/>
                </a:cubicBezTo>
                <a:cubicBezTo>
                  <a:pt x="65242" y="22378"/>
                  <a:pt x="67651" y="12778"/>
                  <a:pt x="63151" y="8278"/>
                </a:cubicBezTo>
                <a:cubicBezTo>
                  <a:pt x="60164" y="5291"/>
                  <a:pt x="54196" y="3667"/>
                  <a:pt x="50682" y="6011"/>
                </a:cubicBezTo>
                <a:cubicBezTo>
                  <a:pt x="48226" y="7649"/>
                  <a:pt x="47461" y="12707"/>
                  <a:pt x="49548" y="14796"/>
                </a:cubicBezTo>
                <a:cubicBezTo>
                  <a:pt x="55140" y="20393"/>
                  <a:pt x="62113" y="4877"/>
                  <a:pt x="69386" y="1761"/>
                </a:cubicBezTo>
                <a:cubicBezTo>
                  <a:pt x="77027" y="-1513"/>
                  <a:pt x="86076" y="728"/>
                  <a:pt x="94324" y="1761"/>
                </a:cubicBezTo>
                <a:cubicBezTo>
                  <a:pt x="100230" y="2501"/>
                  <a:pt x="106403" y="600"/>
                  <a:pt x="112177" y="2044"/>
                </a:cubicBezTo>
                <a:cubicBezTo>
                  <a:pt x="117956" y="3489"/>
                  <a:pt x="125384" y="4933"/>
                  <a:pt x="128047" y="10262"/>
                </a:cubicBezTo>
                <a:cubicBezTo>
                  <a:pt x="132788" y="19749"/>
                  <a:pt x="128473" y="35324"/>
                  <a:pt x="137682" y="40585"/>
                </a:cubicBezTo>
                <a:cubicBezTo>
                  <a:pt x="142301" y="43224"/>
                  <a:pt x="149661" y="40205"/>
                  <a:pt x="152985" y="36051"/>
                </a:cubicBezTo>
                <a:cubicBezTo>
                  <a:pt x="155529" y="32872"/>
                  <a:pt x="155915" y="25378"/>
                  <a:pt x="152135" y="23865"/>
                </a:cubicBezTo>
                <a:cubicBezTo>
                  <a:pt x="147434" y="21984"/>
                  <a:pt x="143539" y="37372"/>
                  <a:pt x="148451" y="38601"/>
                </a:cubicBezTo>
                <a:cubicBezTo>
                  <a:pt x="156991" y="40737"/>
                  <a:pt x="162681" y="28085"/>
                  <a:pt x="170555" y="24148"/>
                </a:cubicBezTo>
                <a:cubicBezTo>
                  <a:pt x="173854" y="22498"/>
                  <a:pt x="178999" y="22107"/>
                  <a:pt x="181607" y="24715"/>
                </a:cubicBezTo>
                <a:cubicBezTo>
                  <a:pt x="184730" y="27838"/>
                  <a:pt x="186605" y="32362"/>
                  <a:pt x="190392" y="34634"/>
                </a:cubicBezTo>
                <a:cubicBezTo>
                  <a:pt x="194667" y="37199"/>
                  <a:pt x="201604" y="35608"/>
                  <a:pt x="205129" y="32083"/>
                </a:cubicBezTo>
              </a:path>
            </a:pathLst>
          </a:custGeom>
          <a:noFill/>
          <a:ln w="19050" cap="flat" cmpd="sng">
            <a:solidFill>
              <a:schemeClr val="accent1"/>
            </a:solidFill>
            <a:prstDash val="dot"/>
            <a:round/>
            <a:headEnd type="none" w="med" len="med"/>
            <a:tailEnd type="none"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1_1">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6"/>
          <p:cNvSpPr txBox="1">
            <a:spLocks noGrp="1"/>
          </p:cNvSpPr>
          <p:nvPr>
            <p:ph type="subTitle" idx="1"/>
          </p:nvPr>
        </p:nvSpPr>
        <p:spPr>
          <a:xfrm>
            <a:off x="713225" y="2950525"/>
            <a:ext cx="2483700" cy="112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8" name="Google Shape;88;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89" name="Google Shape;89;p16"/>
          <p:cNvSpPr txBox="1">
            <a:spLocks noGrp="1"/>
          </p:cNvSpPr>
          <p:nvPr>
            <p:ph type="subTitle" idx="2"/>
          </p:nvPr>
        </p:nvSpPr>
        <p:spPr>
          <a:xfrm>
            <a:off x="713225" y="2552132"/>
            <a:ext cx="24837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1pPr>
            <a:lvl2pPr lvl="1"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
        <p:nvSpPr>
          <p:cNvPr id="90" name="Google Shape;90;p16"/>
          <p:cNvSpPr txBox="1">
            <a:spLocks noGrp="1"/>
          </p:cNvSpPr>
          <p:nvPr>
            <p:ph type="subTitle" idx="3"/>
          </p:nvPr>
        </p:nvSpPr>
        <p:spPr>
          <a:xfrm>
            <a:off x="3331475" y="2950525"/>
            <a:ext cx="2487300" cy="112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1" name="Google Shape;91;p16"/>
          <p:cNvSpPr txBox="1">
            <a:spLocks noGrp="1"/>
          </p:cNvSpPr>
          <p:nvPr>
            <p:ph type="subTitle" idx="4"/>
          </p:nvPr>
        </p:nvSpPr>
        <p:spPr>
          <a:xfrm>
            <a:off x="3331479" y="2552132"/>
            <a:ext cx="24837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1pPr>
            <a:lvl2pPr lvl="1"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
        <p:nvSpPr>
          <p:cNvPr id="92" name="Google Shape;92;p16"/>
          <p:cNvSpPr txBox="1">
            <a:spLocks noGrp="1"/>
          </p:cNvSpPr>
          <p:nvPr>
            <p:ph type="subTitle" idx="5"/>
          </p:nvPr>
        </p:nvSpPr>
        <p:spPr>
          <a:xfrm>
            <a:off x="5953325" y="2950525"/>
            <a:ext cx="2487300" cy="112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3" name="Google Shape;93;p16"/>
          <p:cNvSpPr txBox="1">
            <a:spLocks noGrp="1"/>
          </p:cNvSpPr>
          <p:nvPr>
            <p:ph type="subTitle" idx="6"/>
          </p:nvPr>
        </p:nvSpPr>
        <p:spPr>
          <a:xfrm>
            <a:off x="5953329" y="2552132"/>
            <a:ext cx="24837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1pPr>
            <a:lvl2pPr lvl="1"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2">
    <p:spTree>
      <p:nvGrpSpPr>
        <p:cNvPr id="1" name="Shape 108"/>
        <p:cNvGrpSpPr/>
        <p:nvPr/>
      </p:nvGrpSpPr>
      <p:grpSpPr>
        <a:xfrm>
          <a:off x="0" y="0"/>
          <a:ext cx="0" cy="0"/>
          <a:chOff x="0" y="0"/>
          <a:chExt cx="0" cy="0"/>
        </a:xfrm>
      </p:grpSpPr>
      <p:pic>
        <p:nvPicPr>
          <p:cNvPr id="109" name="Google Shape;109;p18"/>
          <p:cNvPicPr preferRelativeResize="0"/>
          <p:nvPr/>
        </p:nvPicPr>
        <p:blipFill>
          <a:blip r:embed="rId2">
            <a:alphaModFix/>
          </a:blip>
          <a:stretch>
            <a:fillRect/>
          </a:stretch>
        </p:blipFill>
        <p:spPr>
          <a:xfrm>
            <a:off x="7673029" y="395950"/>
            <a:ext cx="663945" cy="670825"/>
          </a:xfrm>
          <a:prstGeom prst="rect">
            <a:avLst/>
          </a:prstGeom>
          <a:noFill/>
          <a:ln>
            <a:noFill/>
          </a:ln>
        </p:spPr>
      </p:pic>
      <p:sp>
        <p:nvSpPr>
          <p:cNvPr id="110" name="Google Shape;110;p18"/>
          <p:cNvSpPr/>
          <p:nvPr/>
        </p:nvSpPr>
        <p:spPr>
          <a:xfrm>
            <a:off x="6329000" y="-25975"/>
            <a:ext cx="3266050" cy="1647275"/>
          </a:xfrm>
          <a:custGeom>
            <a:avLst/>
            <a:gdLst/>
            <a:ahLst/>
            <a:cxnLst/>
            <a:rect l="l" t="t" r="r" b="b"/>
            <a:pathLst>
              <a:path w="130642" h="65891" extrusionOk="0">
                <a:moveTo>
                  <a:pt x="0" y="0"/>
                </a:moveTo>
                <a:cubicBezTo>
                  <a:pt x="8988" y="1122"/>
                  <a:pt x="19029" y="5739"/>
                  <a:pt x="23522" y="13603"/>
                </a:cubicBezTo>
                <a:cubicBezTo>
                  <a:pt x="25569" y="17186"/>
                  <a:pt x="27505" y="21420"/>
                  <a:pt x="26922" y="25505"/>
                </a:cubicBezTo>
                <a:cubicBezTo>
                  <a:pt x="26186" y="30664"/>
                  <a:pt x="21294" y="37695"/>
                  <a:pt x="16153" y="36840"/>
                </a:cubicBezTo>
                <a:cubicBezTo>
                  <a:pt x="12752" y="36274"/>
                  <a:pt x="11760" y="28791"/>
                  <a:pt x="14453" y="26638"/>
                </a:cubicBezTo>
                <a:cubicBezTo>
                  <a:pt x="18733" y="23216"/>
                  <a:pt x="26131" y="23638"/>
                  <a:pt x="30890" y="26355"/>
                </a:cubicBezTo>
                <a:cubicBezTo>
                  <a:pt x="42088" y="32750"/>
                  <a:pt x="47620" y="46156"/>
                  <a:pt x="57528" y="54410"/>
                </a:cubicBezTo>
                <a:cubicBezTo>
                  <a:pt x="63915" y="59731"/>
                  <a:pt x="80185" y="62121"/>
                  <a:pt x="82466" y="54127"/>
                </a:cubicBezTo>
                <a:cubicBezTo>
                  <a:pt x="83360" y="50995"/>
                  <a:pt x="74921" y="48582"/>
                  <a:pt x="73115" y="51293"/>
                </a:cubicBezTo>
                <a:cubicBezTo>
                  <a:pt x="70575" y="55107"/>
                  <a:pt x="70886" y="63091"/>
                  <a:pt x="75098" y="64896"/>
                </a:cubicBezTo>
                <a:cubicBezTo>
                  <a:pt x="78795" y="66480"/>
                  <a:pt x="84769" y="66258"/>
                  <a:pt x="87001" y="62912"/>
                </a:cubicBezTo>
                <a:cubicBezTo>
                  <a:pt x="92296" y="54974"/>
                  <a:pt x="91205" y="43458"/>
                  <a:pt x="97486" y="36274"/>
                </a:cubicBezTo>
                <a:cubicBezTo>
                  <a:pt x="104793" y="27917"/>
                  <a:pt x="121402" y="27003"/>
                  <a:pt x="130642" y="33156"/>
                </a:cubicBezTo>
              </a:path>
            </a:pathLst>
          </a:custGeom>
          <a:noFill/>
          <a:ln w="19050" cap="flat" cmpd="sng">
            <a:solidFill>
              <a:schemeClr val="accent1"/>
            </a:solidFill>
            <a:prstDash val="dot"/>
            <a:round/>
            <a:headEnd type="none" w="med" len="med"/>
            <a:tailEnd type="none" w="med" len="med"/>
          </a:ln>
        </p:spPr>
      </p:sp>
      <p:sp>
        <p:nvSpPr>
          <p:cNvPr id="111" name="Google Shape;111;p18"/>
          <p:cNvSpPr txBox="1">
            <a:spLocks noGrp="1"/>
          </p:cNvSpPr>
          <p:nvPr>
            <p:ph type="subTitle" idx="1"/>
          </p:nvPr>
        </p:nvSpPr>
        <p:spPr>
          <a:xfrm>
            <a:off x="713225" y="1962882"/>
            <a:ext cx="2483700" cy="6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2" name="Google Shape;112;p18"/>
          <p:cNvSpPr txBox="1">
            <a:spLocks noGrp="1"/>
          </p:cNvSpPr>
          <p:nvPr>
            <p:ph type="subTitle" idx="2"/>
          </p:nvPr>
        </p:nvSpPr>
        <p:spPr>
          <a:xfrm>
            <a:off x="713225" y="3593482"/>
            <a:ext cx="2483700" cy="6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3" name="Google Shape;113;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114" name="Google Shape;114;p18"/>
          <p:cNvSpPr txBox="1">
            <a:spLocks noGrp="1"/>
          </p:cNvSpPr>
          <p:nvPr>
            <p:ph type="subTitle" idx="3"/>
          </p:nvPr>
        </p:nvSpPr>
        <p:spPr>
          <a:xfrm>
            <a:off x="713225" y="1564482"/>
            <a:ext cx="2483700" cy="46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100"/>
              <a:buFont typeface="Merienda One"/>
              <a:buNone/>
              <a:defRPr sz="2100">
                <a:solidFill>
                  <a:schemeClr val="accent2"/>
                </a:solidFill>
                <a:latin typeface="Merienda One"/>
                <a:ea typeface="Merienda One"/>
                <a:cs typeface="Merienda One"/>
                <a:sym typeface="Merienda One"/>
              </a:defRPr>
            </a:lvl1pPr>
            <a:lvl2pPr lvl="1"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
        <p:nvSpPr>
          <p:cNvPr id="115" name="Google Shape;115;p18"/>
          <p:cNvSpPr txBox="1">
            <a:spLocks noGrp="1"/>
          </p:cNvSpPr>
          <p:nvPr>
            <p:ph type="subTitle" idx="4"/>
          </p:nvPr>
        </p:nvSpPr>
        <p:spPr>
          <a:xfrm>
            <a:off x="713225" y="3195082"/>
            <a:ext cx="24837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100"/>
              <a:buFont typeface="Merienda One"/>
              <a:buNone/>
              <a:defRPr sz="2100">
                <a:solidFill>
                  <a:schemeClr val="accent2"/>
                </a:solidFill>
                <a:latin typeface="Merienda One"/>
                <a:ea typeface="Merienda One"/>
                <a:cs typeface="Merienda One"/>
                <a:sym typeface="Merienda One"/>
              </a:defRPr>
            </a:lvl1pPr>
            <a:lvl2pPr lvl="1"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
        <p:nvSpPr>
          <p:cNvPr id="116" name="Google Shape;116;p18"/>
          <p:cNvSpPr txBox="1">
            <a:spLocks noGrp="1"/>
          </p:cNvSpPr>
          <p:nvPr>
            <p:ph type="subTitle" idx="5"/>
          </p:nvPr>
        </p:nvSpPr>
        <p:spPr>
          <a:xfrm>
            <a:off x="3331485" y="1962882"/>
            <a:ext cx="2487300" cy="6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7" name="Google Shape;117;p18"/>
          <p:cNvSpPr txBox="1">
            <a:spLocks noGrp="1"/>
          </p:cNvSpPr>
          <p:nvPr>
            <p:ph type="subTitle" idx="6"/>
          </p:nvPr>
        </p:nvSpPr>
        <p:spPr>
          <a:xfrm>
            <a:off x="3331485" y="3593482"/>
            <a:ext cx="2487300" cy="6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8" name="Google Shape;118;p18"/>
          <p:cNvSpPr txBox="1">
            <a:spLocks noGrp="1"/>
          </p:cNvSpPr>
          <p:nvPr>
            <p:ph type="subTitle" idx="7"/>
          </p:nvPr>
        </p:nvSpPr>
        <p:spPr>
          <a:xfrm>
            <a:off x="3331479" y="1564482"/>
            <a:ext cx="2483700" cy="46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100"/>
              <a:buFont typeface="Merienda One"/>
              <a:buNone/>
              <a:defRPr sz="2100">
                <a:solidFill>
                  <a:schemeClr val="accent2"/>
                </a:solidFill>
                <a:latin typeface="Merienda One"/>
                <a:ea typeface="Merienda One"/>
                <a:cs typeface="Merienda One"/>
                <a:sym typeface="Merienda One"/>
              </a:defRPr>
            </a:lvl1pPr>
            <a:lvl2pPr lvl="1"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
        <p:nvSpPr>
          <p:cNvPr id="119" name="Google Shape;119;p18"/>
          <p:cNvSpPr txBox="1">
            <a:spLocks noGrp="1"/>
          </p:cNvSpPr>
          <p:nvPr>
            <p:ph type="subTitle" idx="8"/>
          </p:nvPr>
        </p:nvSpPr>
        <p:spPr>
          <a:xfrm>
            <a:off x="3333277" y="3195082"/>
            <a:ext cx="24837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100"/>
              <a:buFont typeface="Merienda One"/>
              <a:buNone/>
              <a:defRPr sz="2100">
                <a:solidFill>
                  <a:schemeClr val="accent2"/>
                </a:solidFill>
                <a:latin typeface="Merienda One"/>
                <a:ea typeface="Merienda One"/>
                <a:cs typeface="Merienda One"/>
                <a:sym typeface="Merienda One"/>
              </a:defRPr>
            </a:lvl1pPr>
            <a:lvl2pPr lvl="1"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
        <p:nvSpPr>
          <p:cNvPr id="120" name="Google Shape;120;p18"/>
          <p:cNvSpPr txBox="1">
            <a:spLocks noGrp="1"/>
          </p:cNvSpPr>
          <p:nvPr>
            <p:ph type="subTitle" idx="9"/>
          </p:nvPr>
        </p:nvSpPr>
        <p:spPr>
          <a:xfrm>
            <a:off x="5953335" y="1962882"/>
            <a:ext cx="2487300" cy="6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1" name="Google Shape;121;p18"/>
          <p:cNvSpPr txBox="1">
            <a:spLocks noGrp="1"/>
          </p:cNvSpPr>
          <p:nvPr>
            <p:ph type="subTitle" idx="13"/>
          </p:nvPr>
        </p:nvSpPr>
        <p:spPr>
          <a:xfrm>
            <a:off x="5953335" y="3593482"/>
            <a:ext cx="2487300" cy="6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2" name="Google Shape;122;p18"/>
          <p:cNvSpPr txBox="1">
            <a:spLocks noGrp="1"/>
          </p:cNvSpPr>
          <p:nvPr>
            <p:ph type="subTitle" idx="14"/>
          </p:nvPr>
        </p:nvSpPr>
        <p:spPr>
          <a:xfrm>
            <a:off x="5953329" y="1564482"/>
            <a:ext cx="2483700" cy="46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100"/>
              <a:buFont typeface="Merienda One"/>
              <a:buNone/>
              <a:defRPr sz="2100">
                <a:solidFill>
                  <a:schemeClr val="accent2"/>
                </a:solidFill>
                <a:latin typeface="Merienda One"/>
                <a:ea typeface="Merienda One"/>
                <a:cs typeface="Merienda One"/>
                <a:sym typeface="Merienda One"/>
              </a:defRPr>
            </a:lvl1pPr>
            <a:lvl2pPr lvl="1"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
        <p:nvSpPr>
          <p:cNvPr id="123" name="Google Shape;123;p18"/>
          <p:cNvSpPr txBox="1">
            <a:spLocks noGrp="1"/>
          </p:cNvSpPr>
          <p:nvPr>
            <p:ph type="subTitle" idx="15"/>
          </p:nvPr>
        </p:nvSpPr>
        <p:spPr>
          <a:xfrm>
            <a:off x="5953329" y="3195082"/>
            <a:ext cx="24837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100"/>
              <a:buFont typeface="Merienda One"/>
              <a:buNone/>
              <a:defRPr sz="2100">
                <a:solidFill>
                  <a:schemeClr val="accent2"/>
                </a:solidFill>
                <a:latin typeface="Merienda One"/>
                <a:ea typeface="Merienda One"/>
                <a:cs typeface="Merienda One"/>
                <a:sym typeface="Merienda One"/>
              </a:defRPr>
            </a:lvl1pPr>
            <a:lvl2pPr lvl="1"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2pPr>
            <a:lvl3pPr lvl="2"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3pPr>
            <a:lvl4pPr lvl="3"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4pPr>
            <a:lvl5pPr lvl="4"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5pPr>
            <a:lvl6pPr lvl="5"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6pPr>
            <a:lvl7pPr lvl="6"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7pPr>
            <a:lvl8pPr lvl="7"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8pPr>
            <a:lvl9pPr lvl="8" algn="ctr" rtl="0">
              <a:spcBef>
                <a:spcPts val="0"/>
              </a:spcBef>
              <a:spcAft>
                <a:spcPts val="0"/>
              </a:spcAft>
              <a:buClr>
                <a:schemeClr val="accent1"/>
              </a:buClr>
              <a:buSzPts val="2100"/>
              <a:buFont typeface="Merienda One"/>
              <a:buNone/>
              <a:defRPr sz="2100">
                <a:solidFill>
                  <a:schemeClr val="accent1"/>
                </a:solidFill>
                <a:latin typeface="Merienda One"/>
                <a:ea typeface="Merienda One"/>
                <a:cs typeface="Merienda One"/>
                <a:sym typeface="Merienda 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3" y="3876425"/>
            <a:ext cx="9144000" cy="769300"/>
          </a:xfrm>
          <a:prstGeom prst="rect">
            <a:avLst/>
          </a:prstGeom>
          <a:noFill/>
          <a:ln>
            <a:noFill/>
          </a:ln>
        </p:spPr>
      </p:pic>
      <p:pic>
        <p:nvPicPr>
          <p:cNvPr id="136" name="Google Shape;136;p21"/>
          <p:cNvPicPr preferRelativeResize="0"/>
          <p:nvPr/>
        </p:nvPicPr>
        <p:blipFill>
          <a:blip r:embed="rId3">
            <a:alphaModFix/>
          </a:blip>
          <a:stretch>
            <a:fillRect/>
          </a:stretch>
        </p:blipFill>
        <p:spPr>
          <a:xfrm>
            <a:off x="-25" y="2976649"/>
            <a:ext cx="9144000" cy="769313"/>
          </a:xfrm>
          <a:prstGeom prst="rect">
            <a:avLst/>
          </a:prstGeom>
          <a:noFill/>
          <a:ln>
            <a:noFill/>
          </a:ln>
        </p:spPr>
      </p:pic>
      <p:sp>
        <p:nvSpPr>
          <p:cNvPr id="137" name="Google Shape;137;p21"/>
          <p:cNvSpPr/>
          <p:nvPr/>
        </p:nvSpPr>
        <p:spPr>
          <a:xfrm>
            <a:off x="-495450" y="-235050"/>
            <a:ext cx="2641275" cy="3400650"/>
          </a:xfrm>
          <a:custGeom>
            <a:avLst/>
            <a:gdLst/>
            <a:ahLst/>
            <a:cxnLst/>
            <a:rect l="l" t="t" r="r" b="b"/>
            <a:pathLst>
              <a:path w="105651" h="136026" extrusionOk="0">
                <a:moveTo>
                  <a:pt x="0" y="136026"/>
                </a:moveTo>
                <a:cubicBezTo>
                  <a:pt x="2155" y="123079"/>
                  <a:pt x="22475" y="121159"/>
                  <a:pt x="29755" y="110238"/>
                </a:cubicBezTo>
                <a:cubicBezTo>
                  <a:pt x="33003" y="105366"/>
                  <a:pt x="34725" y="98506"/>
                  <a:pt x="32873" y="92951"/>
                </a:cubicBezTo>
                <a:cubicBezTo>
                  <a:pt x="31928" y="90117"/>
                  <a:pt x="26933" y="88580"/>
                  <a:pt x="24371" y="90117"/>
                </a:cubicBezTo>
                <a:cubicBezTo>
                  <a:pt x="19751" y="92888"/>
                  <a:pt x="20256" y="102216"/>
                  <a:pt x="23804" y="106270"/>
                </a:cubicBezTo>
                <a:cubicBezTo>
                  <a:pt x="28145" y="111230"/>
                  <a:pt x="35133" y="113839"/>
                  <a:pt x="41658" y="114772"/>
                </a:cubicBezTo>
                <a:cubicBezTo>
                  <a:pt x="63907" y="117952"/>
                  <a:pt x="95829" y="109462"/>
                  <a:pt x="103720" y="88417"/>
                </a:cubicBezTo>
                <a:cubicBezTo>
                  <a:pt x="106990" y="79695"/>
                  <a:pt x="105945" y="68276"/>
                  <a:pt x="100603" y="60645"/>
                </a:cubicBezTo>
                <a:cubicBezTo>
                  <a:pt x="97266" y="55879"/>
                  <a:pt x="90916" y="54181"/>
                  <a:pt x="85866" y="51293"/>
                </a:cubicBezTo>
                <a:cubicBezTo>
                  <a:pt x="79172" y="47465"/>
                  <a:pt x="73009" y="39108"/>
                  <a:pt x="73964" y="31456"/>
                </a:cubicBezTo>
                <a:cubicBezTo>
                  <a:pt x="74262" y="29066"/>
                  <a:pt x="76398" y="25732"/>
                  <a:pt x="78782" y="26072"/>
                </a:cubicBezTo>
                <a:cubicBezTo>
                  <a:pt x="81500" y="26460"/>
                  <a:pt x="83715" y="29598"/>
                  <a:pt x="84166" y="32306"/>
                </a:cubicBezTo>
                <a:cubicBezTo>
                  <a:pt x="84861" y="36478"/>
                  <a:pt x="77262" y="39371"/>
                  <a:pt x="73114" y="38541"/>
                </a:cubicBezTo>
                <a:cubicBezTo>
                  <a:pt x="66401" y="37198"/>
                  <a:pt x="60026" y="31760"/>
                  <a:pt x="57244" y="25505"/>
                </a:cubicBezTo>
                <a:cubicBezTo>
                  <a:pt x="53772" y="17698"/>
                  <a:pt x="53753" y="6042"/>
                  <a:pt x="59795" y="0"/>
                </a:cubicBezTo>
              </a:path>
            </a:pathLst>
          </a:custGeom>
          <a:noFill/>
          <a:ln w="19050" cap="flat" cmpd="sng">
            <a:solidFill>
              <a:schemeClr val="accent1"/>
            </a:solidFill>
            <a:prstDash val="dot"/>
            <a:round/>
            <a:headEnd type="none" w="med" len="med"/>
            <a:tailEnd type="none" w="med" len="med"/>
          </a:ln>
        </p:spPr>
      </p:sp>
      <p:sp>
        <p:nvSpPr>
          <p:cNvPr id="138" name="Google Shape;138;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_1">
    <p:spTree>
      <p:nvGrpSpPr>
        <p:cNvPr id="1" name="Shape 173"/>
        <p:cNvGrpSpPr/>
        <p:nvPr/>
      </p:nvGrpSpPr>
      <p:grpSpPr>
        <a:xfrm>
          <a:off x="0" y="0"/>
          <a:ext cx="0" cy="0"/>
          <a:chOff x="0" y="0"/>
          <a:chExt cx="0" cy="0"/>
        </a:xfrm>
      </p:grpSpPr>
      <p:grpSp>
        <p:nvGrpSpPr>
          <p:cNvPr id="174" name="Google Shape;174;p26"/>
          <p:cNvGrpSpPr/>
          <p:nvPr/>
        </p:nvGrpSpPr>
        <p:grpSpPr>
          <a:xfrm>
            <a:off x="-434525" y="2629816"/>
            <a:ext cx="10074450" cy="3342584"/>
            <a:chOff x="-434525" y="2629816"/>
            <a:chExt cx="10074450" cy="3342584"/>
          </a:xfrm>
        </p:grpSpPr>
        <p:pic>
          <p:nvPicPr>
            <p:cNvPr id="175" name="Google Shape;175;p26"/>
            <p:cNvPicPr preferRelativeResize="0"/>
            <p:nvPr/>
          </p:nvPicPr>
          <p:blipFill rotWithShape="1">
            <a:blip r:embed="rId2">
              <a:alphaModFix/>
            </a:blip>
            <a:srcRect l="79" r="79"/>
            <a:stretch/>
          </p:blipFill>
          <p:spPr>
            <a:xfrm>
              <a:off x="6252554" y="3688012"/>
              <a:ext cx="2681370" cy="2252351"/>
            </a:xfrm>
            <a:prstGeom prst="rect">
              <a:avLst/>
            </a:prstGeom>
            <a:noFill/>
            <a:ln>
              <a:noFill/>
            </a:ln>
          </p:spPr>
        </p:pic>
        <p:pic>
          <p:nvPicPr>
            <p:cNvPr id="176" name="Google Shape;176;p26"/>
            <p:cNvPicPr preferRelativeResize="0"/>
            <p:nvPr/>
          </p:nvPicPr>
          <p:blipFill rotWithShape="1">
            <a:blip r:embed="rId3">
              <a:alphaModFix/>
            </a:blip>
            <a:srcRect l="367" r="377"/>
            <a:stretch/>
          </p:blipFill>
          <p:spPr>
            <a:xfrm>
              <a:off x="111488" y="4694506"/>
              <a:ext cx="518198" cy="524368"/>
            </a:xfrm>
            <a:prstGeom prst="rect">
              <a:avLst/>
            </a:prstGeom>
            <a:noFill/>
            <a:ln>
              <a:noFill/>
            </a:ln>
          </p:spPr>
        </p:pic>
        <p:pic>
          <p:nvPicPr>
            <p:cNvPr id="177" name="Google Shape;177;p26"/>
            <p:cNvPicPr preferRelativeResize="0"/>
            <p:nvPr/>
          </p:nvPicPr>
          <p:blipFill rotWithShape="1">
            <a:blip r:embed="rId4">
              <a:alphaModFix/>
            </a:blip>
            <a:srcRect t="59" b="49"/>
            <a:stretch/>
          </p:blipFill>
          <p:spPr>
            <a:xfrm>
              <a:off x="1899200" y="4163694"/>
              <a:ext cx="1169975" cy="1677238"/>
            </a:xfrm>
            <a:prstGeom prst="rect">
              <a:avLst/>
            </a:prstGeom>
            <a:noFill/>
            <a:ln>
              <a:noFill/>
            </a:ln>
          </p:spPr>
        </p:pic>
        <p:pic>
          <p:nvPicPr>
            <p:cNvPr id="178" name="Google Shape;178;p26"/>
            <p:cNvPicPr preferRelativeResize="0"/>
            <p:nvPr/>
          </p:nvPicPr>
          <p:blipFill rotWithShape="1">
            <a:blip r:embed="rId5">
              <a:alphaModFix/>
            </a:blip>
            <a:srcRect l="129" r="129"/>
            <a:stretch/>
          </p:blipFill>
          <p:spPr>
            <a:xfrm>
              <a:off x="1812237" y="4306684"/>
              <a:ext cx="517645" cy="524368"/>
            </a:xfrm>
            <a:prstGeom prst="rect">
              <a:avLst/>
            </a:prstGeom>
            <a:noFill/>
            <a:ln>
              <a:noFill/>
            </a:ln>
          </p:spPr>
        </p:pic>
        <p:pic>
          <p:nvPicPr>
            <p:cNvPr id="179" name="Google Shape;179;p26"/>
            <p:cNvPicPr preferRelativeResize="0"/>
            <p:nvPr/>
          </p:nvPicPr>
          <p:blipFill rotWithShape="1">
            <a:blip r:embed="rId6">
              <a:alphaModFix/>
            </a:blip>
            <a:srcRect t="19" b="19"/>
            <a:stretch/>
          </p:blipFill>
          <p:spPr>
            <a:xfrm>
              <a:off x="6340926" y="4124958"/>
              <a:ext cx="1272387" cy="1378420"/>
            </a:xfrm>
            <a:prstGeom prst="rect">
              <a:avLst/>
            </a:prstGeom>
            <a:noFill/>
            <a:ln>
              <a:noFill/>
            </a:ln>
          </p:spPr>
        </p:pic>
        <p:pic>
          <p:nvPicPr>
            <p:cNvPr id="180" name="Google Shape;180;p26"/>
            <p:cNvPicPr preferRelativeResize="0"/>
            <p:nvPr/>
          </p:nvPicPr>
          <p:blipFill rotWithShape="1">
            <a:blip r:embed="rId7">
              <a:alphaModFix/>
            </a:blip>
            <a:srcRect l="69" r="69"/>
            <a:stretch/>
          </p:blipFill>
          <p:spPr>
            <a:xfrm rot="955502">
              <a:off x="330810" y="4032505"/>
              <a:ext cx="1606348" cy="1753163"/>
            </a:xfrm>
            <a:prstGeom prst="rect">
              <a:avLst/>
            </a:prstGeom>
            <a:noFill/>
            <a:ln>
              <a:noFill/>
            </a:ln>
          </p:spPr>
        </p:pic>
        <p:pic>
          <p:nvPicPr>
            <p:cNvPr id="181" name="Google Shape;181;p26"/>
            <p:cNvPicPr preferRelativeResize="0"/>
            <p:nvPr/>
          </p:nvPicPr>
          <p:blipFill>
            <a:blip r:embed="rId8">
              <a:alphaModFix/>
            </a:blip>
            <a:stretch>
              <a:fillRect/>
            </a:stretch>
          </p:blipFill>
          <p:spPr>
            <a:xfrm rot="-1625989">
              <a:off x="7690167" y="4316631"/>
              <a:ext cx="611368" cy="598261"/>
            </a:xfrm>
            <a:prstGeom prst="rect">
              <a:avLst/>
            </a:prstGeom>
            <a:noFill/>
            <a:ln>
              <a:noFill/>
            </a:ln>
          </p:spPr>
        </p:pic>
        <p:sp>
          <p:nvSpPr>
            <p:cNvPr id="182" name="Google Shape;182;p26"/>
            <p:cNvSpPr/>
            <p:nvPr/>
          </p:nvSpPr>
          <p:spPr>
            <a:xfrm>
              <a:off x="-434525" y="2629816"/>
              <a:ext cx="10074450" cy="3009775"/>
            </a:xfrm>
            <a:custGeom>
              <a:avLst/>
              <a:gdLst/>
              <a:ahLst/>
              <a:cxnLst/>
              <a:rect l="l" t="t" r="r" b="b"/>
              <a:pathLst>
                <a:path w="402978" h="120391" extrusionOk="0">
                  <a:moveTo>
                    <a:pt x="0" y="58794"/>
                  </a:moveTo>
                  <a:cubicBezTo>
                    <a:pt x="2961" y="44002"/>
                    <a:pt x="26908" y="40538"/>
                    <a:pt x="41941" y="41791"/>
                  </a:cubicBezTo>
                  <a:cubicBezTo>
                    <a:pt x="54606" y="42847"/>
                    <a:pt x="69748" y="46014"/>
                    <a:pt x="79915" y="38390"/>
                  </a:cubicBezTo>
                  <a:cubicBezTo>
                    <a:pt x="82822" y="36210"/>
                    <a:pt x="85896" y="32281"/>
                    <a:pt x="85016" y="28755"/>
                  </a:cubicBezTo>
                  <a:cubicBezTo>
                    <a:pt x="84047" y="24871"/>
                    <a:pt x="77564" y="23817"/>
                    <a:pt x="73681" y="24788"/>
                  </a:cubicBezTo>
                  <a:cubicBezTo>
                    <a:pt x="66025" y="26703"/>
                    <a:pt x="65619" y="40967"/>
                    <a:pt x="69147" y="48026"/>
                  </a:cubicBezTo>
                  <a:cubicBezTo>
                    <a:pt x="71712" y="53157"/>
                    <a:pt x="80452" y="55692"/>
                    <a:pt x="85583" y="53127"/>
                  </a:cubicBezTo>
                  <a:cubicBezTo>
                    <a:pt x="92104" y="49868"/>
                    <a:pt x="97371" y="44098"/>
                    <a:pt x="104287" y="41791"/>
                  </a:cubicBezTo>
                  <a:cubicBezTo>
                    <a:pt x="108562" y="40365"/>
                    <a:pt x="111873" y="46658"/>
                    <a:pt x="115622" y="49159"/>
                  </a:cubicBezTo>
                  <a:cubicBezTo>
                    <a:pt x="119321" y="51627"/>
                    <a:pt x="124439" y="50586"/>
                    <a:pt x="128658" y="51993"/>
                  </a:cubicBezTo>
                  <a:cubicBezTo>
                    <a:pt x="139343" y="55556"/>
                    <a:pt x="133730" y="75202"/>
                    <a:pt x="141694" y="83166"/>
                  </a:cubicBezTo>
                  <a:cubicBezTo>
                    <a:pt x="151373" y="92845"/>
                    <a:pt x="168847" y="89742"/>
                    <a:pt x="180235" y="97335"/>
                  </a:cubicBezTo>
                  <a:cubicBezTo>
                    <a:pt x="184739" y="100338"/>
                    <a:pt x="189484" y="106253"/>
                    <a:pt x="188170" y="111505"/>
                  </a:cubicBezTo>
                  <a:cubicBezTo>
                    <a:pt x="186987" y="116235"/>
                    <a:pt x="180893" y="121546"/>
                    <a:pt x="176267" y="120006"/>
                  </a:cubicBezTo>
                  <a:cubicBezTo>
                    <a:pt x="170699" y="118152"/>
                    <a:pt x="173251" y="106586"/>
                    <a:pt x="177401" y="102436"/>
                  </a:cubicBezTo>
                  <a:cubicBezTo>
                    <a:pt x="181921" y="97916"/>
                    <a:pt x="189209" y="97105"/>
                    <a:pt x="195538" y="96202"/>
                  </a:cubicBezTo>
                  <a:cubicBezTo>
                    <a:pt x="206411" y="94651"/>
                    <a:pt x="214240" y="108783"/>
                    <a:pt x="225010" y="110938"/>
                  </a:cubicBezTo>
                  <a:cubicBezTo>
                    <a:pt x="233475" y="112632"/>
                    <a:pt x="243634" y="107641"/>
                    <a:pt x="248815" y="100736"/>
                  </a:cubicBezTo>
                  <a:cubicBezTo>
                    <a:pt x="254802" y="92757"/>
                    <a:pt x="255297" y="81510"/>
                    <a:pt x="261284" y="73531"/>
                  </a:cubicBezTo>
                  <a:cubicBezTo>
                    <a:pt x="268988" y="63264"/>
                    <a:pt x="277281" y="50986"/>
                    <a:pt x="289623" y="47459"/>
                  </a:cubicBezTo>
                  <a:cubicBezTo>
                    <a:pt x="304247" y="43280"/>
                    <a:pt x="324210" y="41805"/>
                    <a:pt x="334965" y="52560"/>
                  </a:cubicBezTo>
                  <a:cubicBezTo>
                    <a:pt x="336404" y="53999"/>
                    <a:pt x="338361" y="56535"/>
                    <a:pt x="337232" y="58228"/>
                  </a:cubicBezTo>
                  <a:cubicBezTo>
                    <a:pt x="335765" y="60429"/>
                    <a:pt x="331565" y="59589"/>
                    <a:pt x="329297" y="58228"/>
                  </a:cubicBezTo>
                  <a:cubicBezTo>
                    <a:pt x="324102" y="55112"/>
                    <a:pt x="325586" y="43727"/>
                    <a:pt x="330431" y="40091"/>
                  </a:cubicBezTo>
                  <a:cubicBezTo>
                    <a:pt x="336464" y="35564"/>
                    <a:pt x="345367" y="36114"/>
                    <a:pt x="351401" y="31589"/>
                  </a:cubicBezTo>
                  <a:cubicBezTo>
                    <a:pt x="359748" y="25329"/>
                    <a:pt x="359690" y="11469"/>
                    <a:pt x="367838" y="4951"/>
                  </a:cubicBezTo>
                  <a:cubicBezTo>
                    <a:pt x="377004" y="-2381"/>
                    <a:pt x="394678" y="-1082"/>
                    <a:pt x="402978" y="7218"/>
                  </a:cubicBezTo>
                </a:path>
              </a:pathLst>
            </a:custGeom>
            <a:noFill/>
            <a:ln w="19050" cap="flat" cmpd="sng">
              <a:solidFill>
                <a:schemeClr val="accent1"/>
              </a:solidFill>
              <a:prstDash val="dot"/>
              <a:round/>
              <a:headEnd type="none" w="med" len="med"/>
              <a:tailEnd type="none" w="med" len="med"/>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APTION_ONLY_1">
    <p:spTree>
      <p:nvGrpSpPr>
        <p:cNvPr id="1" name="Shape 18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2"/>
              </a:buClr>
              <a:buSzPts val="3500"/>
              <a:buFont typeface="Merienda One"/>
              <a:buNone/>
              <a:defRPr sz="3500">
                <a:solidFill>
                  <a:schemeClr val="accent2"/>
                </a:solidFill>
                <a:latin typeface="Merienda One"/>
                <a:ea typeface="Merienda One"/>
                <a:cs typeface="Merienda One"/>
                <a:sym typeface="Merienda One"/>
              </a:defRPr>
            </a:lvl1pPr>
            <a:lvl2pPr lvl="1">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2pPr>
            <a:lvl3pPr lvl="2">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3pPr>
            <a:lvl4pPr lvl="3">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4pPr>
            <a:lvl5pPr lvl="4">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5pPr>
            <a:lvl6pPr lvl="5">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6pPr>
            <a:lvl7pPr lvl="6">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7pPr>
            <a:lvl8pPr lvl="7">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8pPr>
            <a:lvl9pPr lvl="8">
              <a:spcBef>
                <a:spcPts val="0"/>
              </a:spcBef>
              <a:spcAft>
                <a:spcPts val="0"/>
              </a:spcAft>
              <a:buClr>
                <a:schemeClr val="accent2"/>
              </a:buClr>
              <a:buSzPts val="2800"/>
              <a:buFont typeface="Merienda One"/>
              <a:buNone/>
              <a:defRPr sz="2800">
                <a:solidFill>
                  <a:schemeClr val="accent2"/>
                </a:solidFill>
                <a:latin typeface="Merienda One"/>
                <a:ea typeface="Merienda One"/>
                <a:cs typeface="Merienda One"/>
                <a:sym typeface="Meriend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1pPr>
            <a:lvl2pPr marL="914400" lvl="1"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2pPr>
            <a:lvl3pPr marL="1371600" lvl="2"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3pPr>
            <a:lvl4pPr marL="1828800" lvl="3"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4pPr>
            <a:lvl5pPr marL="2286000" lvl="4"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5pPr>
            <a:lvl6pPr marL="2743200" lvl="5"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6pPr>
            <a:lvl7pPr marL="3200400" lvl="6"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7pPr>
            <a:lvl8pPr marL="3657600" lvl="7"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8pPr>
            <a:lvl9pPr marL="4114800" lvl="8" indent="-330200" rtl="0">
              <a:lnSpc>
                <a:spcPct val="100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5" r:id="rId3"/>
    <p:sldLayoutId id="2147483658" r:id="rId4"/>
    <p:sldLayoutId id="2147483662" r:id="rId5"/>
    <p:sldLayoutId id="2147483664" r:id="rId6"/>
    <p:sldLayoutId id="2147483667" r:id="rId7"/>
    <p:sldLayoutId id="2147483672" r:id="rId8"/>
    <p:sldLayoutId id="2147483673" r:id="rId9"/>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cid:462166734627576956017636" TargetMode="External"/><Relationship Id="rId3" Type="http://schemas.openxmlformats.org/officeDocument/2006/relationships/image" Target="cid:492662612295767854149858" TargetMode="External"/><Relationship Id="rId7"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cid:5239312458426297410052083" TargetMode="External"/><Relationship Id="rId5" Type="http://schemas.openxmlformats.org/officeDocument/2006/relationships/image" Target="../media/image14.jpe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cid:869216345183163011731713" TargetMode="Externa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FC49548-D3CD-7346-D57B-B5A378EC0A93}"/>
              </a:ext>
            </a:extLst>
          </p:cNvPr>
          <p:cNvSpPr txBox="1"/>
          <p:nvPr/>
        </p:nvSpPr>
        <p:spPr>
          <a:xfrm>
            <a:off x="1089329" y="1106191"/>
            <a:ext cx="7426518" cy="2308324"/>
          </a:xfrm>
          <a:prstGeom prst="rect">
            <a:avLst/>
          </a:prstGeom>
          <a:noFill/>
        </p:spPr>
        <p:txBody>
          <a:bodyPr wrap="square" rtlCol="0">
            <a:spAutoFit/>
          </a:bodyPr>
          <a:lstStyle/>
          <a:p>
            <a:pPr algn="ctr"/>
            <a:r>
              <a:rPr lang="fr-FR" sz="4800" b="1" i="1" dirty="0">
                <a:latin typeface="Lucida Handwriting" panose="03010101010101010101" pitchFamily="66" charset="0"/>
              </a:rPr>
              <a:t>PRESENTATION </a:t>
            </a:r>
          </a:p>
          <a:p>
            <a:pPr algn="ctr"/>
            <a:r>
              <a:rPr lang="fr-FR" sz="4800" b="1" i="1" dirty="0">
                <a:latin typeface="Lucida Handwriting" panose="03010101010101010101" pitchFamily="66" charset="0"/>
              </a:rPr>
              <a:t>DU PROJET KALI’JUICE</a:t>
            </a:r>
          </a:p>
        </p:txBody>
      </p:sp>
    </p:spTree>
    <p:extLst>
      <p:ext uri="{BB962C8B-B14F-4D97-AF65-F5344CB8AC3E}">
        <p14:creationId xmlns:p14="http://schemas.microsoft.com/office/powerpoint/2010/main" val="2205559147"/>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ous-titre 2">
            <a:extLst>
              <a:ext uri="{FF2B5EF4-FFF2-40B4-BE49-F238E27FC236}">
                <a16:creationId xmlns:a16="http://schemas.microsoft.com/office/drawing/2014/main" id="{6A246E05-230A-9435-0C91-7BBA9C72F460}"/>
              </a:ext>
            </a:extLst>
          </p:cNvPr>
          <p:cNvSpPr txBox="1">
            <a:spLocks/>
          </p:cNvSpPr>
          <p:nvPr/>
        </p:nvSpPr>
        <p:spPr>
          <a:xfrm>
            <a:off x="4933136" y="3001643"/>
            <a:ext cx="3436865" cy="17133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DM Sans"/>
              <a:buNone/>
              <a:defRPr sz="1600" b="0" i="0" u="none" strike="noStrike" cap="none">
                <a:solidFill>
                  <a:schemeClr val="dk2"/>
                </a:solidFill>
                <a:latin typeface="DM Sans"/>
                <a:ea typeface="DM Sans"/>
                <a:cs typeface="DM Sans"/>
                <a:sym typeface="DM Sans"/>
              </a:defRPr>
            </a:lvl1pPr>
            <a:lvl2pPr marL="914400" marR="0" lvl="1" indent="-330200" algn="ctr" rtl="0">
              <a:lnSpc>
                <a:spcPct val="100000"/>
              </a:lnSpc>
              <a:spcBef>
                <a:spcPts val="0"/>
              </a:spcBef>
              <a:spcAft>
                <a:spcPts val="0"/>
              </a:spcAft>
              <a:buClr>
                <a:schemeClr val="dk2"/>
              </a:buClr>
              <a:buSzPts val="1600"/>
              <a:buFont typeface="DM Sans"/>
              <a:buNone/>
              <a:defRPr sz="1600" b="0" i="0" u="none" strike="noStrike" cap="none">
                <a:solidFill>
                  <a:schemeClr val="dk2"/>
                </a:solidFill>
                <a:latin typeface="DM Sans"/>
                <a:ea typeface="DM Sans"/>
                <a:cs typeface="DM Sans"/>
                <a:sym typeface="DM Sans"/>
              </a:defRPr>
            </a:lvl2pPr>
            <a:lvl3pPr marL="1371600" marR="0" lvl="2" indent="-330200" algn="ctr" rtl="0">
              <a:lnSpc>
                <a:spcPct val="100000"/>
              </a:lnSpc>
              <a:spcBef>
                <a:spcPts val="0"/>
              </a:spcBef>
              <a:spcAft>
                <a:spcPts val="0"/>
              </a:spcAft>
              <a:buClr>
                <a:schemeClr val="dk2"/>
              </a:buClr>
              <a:buSzPts val="1600"/>
              <a:buFont typeface="DM Sans"/>
              <a:buNone/>
              <a:defRPr sz="1600" b="0" i="0" u="none" strike="noStrike" cap="none">
                <a:solidFill>
                  <a:schemeClr val="dk2"/>
                </a:solidFill>
                <a:latin typeface="DM Sans"/>
                <a:ea typeface="DM Sans"/>
                <a:cs typeface="DM Sans"/>
                <a:sym typeface="DM Sans"/>
              </a:defRPr>
            </a:lvl3pPr>
            <a:lvl4pPr marL="1828800" marR="0" lvl="3" indent="-330200" algn="ctr" rtl="0">
              <a:lnSpc>
                <a:spcPct val="100000"/>
              </a:lnSpc>
              <a:spcBef>
                <a:spcPts val="0"/>
              </a:spcBef>
              <a:spcAft>
                <a:spcPts val="0"/>
              </a:spcAft>
              <a:buClr>
                <a:schemeClr val="dk2"/>
              </a:buClr>
              <a:buSzPts val="1600"/>
              <a:buFont typeface="DM Sans"/>
              <a:buNone/>
              <a:defRPr sz="1600" b="0" i="0" u="none" strike="noStrike" cap="none">
                <a:solidFill>
                  <a:schemeClr val="dk2"/>
                </a:solidFill>
                <a:latin typeface="DM Sans"/>
                <a:ea typeface="DM Sans"/>
                <a:cs typeface="DM Sans"/>
                <a:sym typeface="DM Sans"/>
              </a:defRPr>
            </a:lvl4pPr>
            <a:lvl5pPr marL="2286000" marR="0" lvl="4" indent="-330200" algn="ctr" rtl="0">
              <a:lnSpc>
                <a:spcPct val="100000"/>
              </a:lnSpc>
              <a:spcBef>
                <a:spcPts val="0"/>
              </a:spcBef>
              <a:spcAft>
                <a:spcPts val="0"/>
              </a:spcAft>
              <a:buClr>
                <a:schemeClr val="dk2"/>
              </a:buClr>
              <a:buSzPts val="1600"/>
              <a:buFont typeface="DM Sans"/>
              <a:buNone/>
              <a:defRPr sz="1600" b="0" i="0" u="none" strike="noStrike" cap="none">
                <a:solidFill>
                  <a:schemeClr val="dk2"/>
                </a:solidFill>
                <a:latin typeface="DM Sans"/>
                <a:ea typeface="DM Sans"/>
                <a:cs typeface="DM Sans"/>
                <a:sym typeface="DM Sans"/>
              </a:defRPr>
            </a:lvl5pPr>
            <a:lvl6pPr marL="2743200" marR="0" lvl="5" indent="-330200" algn="ctr" rtl="0">
              <a:lnSpc>
                <a:spcPct val="100000"/>
              </a:lnSpc>
              <a:spcBef>
                <a:spcPts val="0"/>
              </a:spcBef>
              <a:spcAft>
                <a:spcPts val="0"/>
              </a:spcAft>
              <a:buClr>
                <a:schemeClr val="dk2"/>
              </a:buClr>
              <a:buSzPts val="1600"/>
              <a:buFont typeface="DM Sans"/>
              <a:buNone/>
              <a:defRPr sz="1600" b="0" i="0" u="none" strike="noStrike" cap="none">
                <a:solidFill>
                  <a:schemeClr val="dk2"/>
                </a:solidFill>
                <a:latin typeface="DM Sans"/>
                <a:ea typeface="DM Sans"/>
                <a:cs typeface="DM Sans"/>
                <a:sym typeface="DM Sans"/>
              </a:defRPr>
            </a:lvl6pPr>
            <a:lvl7pPr marL="3200400" marR="0" lvl="6" indent="-330200" algn="ctr" rtl="0">
              <a:lnSpc>
                <a:spcPct val="100000"/>
              </a:lnSpc>
              <a:spcBef>
                <a:spcPts val="0"/>
              </a:spcBef>
              <a:spcAft>
                <a:spcPts val="0"/>
              </a:spcAft>
              <a:buClr>
                <a:schemeClr val="dk2"/>
              </a:buClr>
              <a:buSzPts val="1600"/>
              <a:buFont typeface="DM Sans"/>
              <a:buNone/>
              <a:defRPr sz="1600" b="0" i="0" u="none" strike="noStrike" cap="none">
                <a:solidFill>
                  <a:schemeClr val="dk2"/>
                </a:solidFill>
                <a:latin typeface="DM Sans"/>
                <a:ea typeface="DM Sans"/>
                <a:cs typeface="DM Sans"/>
                <a:sym typeface="DM Sans"/>
              </a:defRPr>
            </a:lvl7pPr>
            <a:lvl8pPr marL="3657600" marR="0" lvl="7" indent="-330200" algn="ctr" rtl="0">
              <a:lnSpc>
                <a:spcPct val="100000"/>
              </a:lnSpc>
              <a:spcBef>
                <a:spcPts val="0"/>
              </a:spcBef>
              <a:spcAft>
                <a:spcPts val="0"/>
              </a:spcAft>
              <a:buClr>
                <a:schemeClr val="dk2"/>
              </a:buClr>
              <a:buSzPts val="1600"/>
              <a:buFont typeface="DM Sans"/>
              <a:buNone/>
              <a:defRPr sz="1600" b="0" i="0" u="none" strike="noStrike" cap="none">
                <a:solidFill>
                  <a:schemeClr val="dk2"/>
                </a:solidFill>
                <a:latin typeface="DM Sans"/>
                <a:ea typeface="DM Sans"/>
                <a:cs typeface="DM Sans"/>
                <a:sym typeface="DM Sans"/>
              </a:defRPr>
            </a:lvl8pPr>
            <a:lvl9pPr marL="4114800" marR="0" lvl="8" indent="-330200" algn="ctr" rtl="0">
              <a:lnSpc>
                <a:spcPct val="100000"/>
              </a:lnSpc>
              <a:spcBef>
                <a:spcPts val="0"/>
              </a:spcBef>
              <a:spcAft>
                <a:spcPts val="0"/>
              </a:spcAft>
              <a:buClr>
                <a:schemeClr val="dk2"/>
              </a:buClr>
              <a:buSzPts val="1600"/>
              <a:buFont typeface="DM Sans"/>
              <a:buNone/>
              <a:defRPr sz="1600" b="0" i="0" u="none" strike="noStrike" cap="none">
                <a:solidFill>
                  <a:schemeClr val="dk2"/>
                </a:solidFill>
                <a:latin typeface="DM Sans"/>
                <a:ea typeface="DM Sans"/>
                <a:cs typeface="DM Sans"/>
                <a:sym typeface="DM Sans"/>
              </a:defRPr>
            </a:lvl9pPr>
          </a:lstStyle>
          <a:p>
            <a:pPr algn="l"/>
            <a:r>
              <a:rPr lang="fr-FR" sz="14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Forme</a:t>
            </a:r>
            <a:r>
              <a:rPr lang="fr-F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 Elle a une forme ronde à légèrement ovale.</a:t>
            </a:r>
          </a:p>
          <a:p>
            <a:pPr algn="l"/>
            <a:r>
              <a:rPr lang="fr-FR" sz="14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Saveur</a:t>
            </a:r>
            <a:r>
              <a:rPr lang="fr-F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 Les oranges ont une saveur           sucrée et acidulée</a:t>
            </a:r>
          </a:p>
          <a:p>
            <a:pPr algn="l"/>
            <a:r>
              <a:rPr lang="fr-F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segments juteux</a:t>
            </a:r>
          </a:p>
          <a:p>
            <a:pPr algn="l"/>
            <a:r>
              <a:rPr lang="fr-FR" sz="14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Jus</a:t>
            </a:r>
            <a:r>
              <a:rPr lang="fr-F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 Les oranges sont couramment </a:t>
            </a:r>
          </a:p>
          <a:p>
            <a:pPr algn="l"/>
            <a:r>
              <a:rPr lang="fr-FR" sz="14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utilisées pour produire du jus d'orange frais</a:t>
            </a:r>
          </a:p>
          <a:p>
            <a:endParaRPr lang="fr-FR" dirty="0"/>
          </a:p>
        </p:txBody>
      </p:sp>
      <p:sp>
        <p:nvSpPr>
          <p:cNvPr id="16" name="Sous-titre 5">
            <a:extLst>
              <a:ext uri="{FF2B5EF4-FFF2-40B4-BE49-F238E27FC236}">
                <a16:creationId xmlns:a16="http://schemas.microsoft.com/office/drawing/2014/main" id="{742C28A1-5183-51F7-49F3-8F51E018B780}"/>
              </a:ext>
            </a:extLst>
          </p:cNvPr>
          <p:cNvSpPr txBox="1">
            <a:spLocks/>
          </p:cNvSpPr>
          <p:nvPr/>
        </p:nvSpPr>
        <p:spPr>
          <a:xfrm>
            <a:off x="661423" y="1235176"/>
            <a:ext cx="24837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2"/>
                </a:solidFill>
                <a:latin typeface="Merienda One"/>
                <a:ea typeface="Merienda One"/>
                <a:cs typeface="Merienda One"/>
                <a:sym typeface="Merienda One"/>
              </a:defRPr>
            </a:lvl1pPr>
            <a:lvl2pPr marL="914400" marR="0" lvl="1"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2pPr>
            <a:lvl3pPr marL="1371600" marR="0" lvl="2"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3pPr>
            <a:lvl4pPr marL="1828800" marR="0" lvl="3"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4pPr>
            <a:lvl5pPr marL="2286000" marR="0" lvl="4"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5pPr>
            <a:lvl6pPr marL="2743200" marR="0" lvl="5"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6pPr>
            <a:lvl7pPr marL="3200400" marR="0" lvl="6"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7pPr>
            <a:lvl8pPr marL="3657600" marR="0" lvl="7"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8pPr>
            <a:lvl9pPr marL="4114800" marR="0" lvl="8"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9pPr>
          </a:lstStyle>
          <a:p>
            <a:r>
              <a:rPr lang="fr-FR" i="1" u="sng">
                <a:solidFill>
                  <a:schemeClr val="bg1">
                    <a:lumMod val="50000"/>
                  </a:schemeClr>
                </a:solidFill>
                <a:latin typeface="Lucida Calligraphy" panose="03010101010101010101" pitchFamily="66" charset="0"/>
              </a:rPr>
              <a:t>MANGUE</a:t>
            </a:r>
            <a:endParaRPr lang="fr-FR" i="1" u="sng" dirty="0">
              <a:solidFill>
                <a:schemeClr val="bg1">
                  <a:lumMod val="50000"/>
                </a:schemeClr>
              </a:solidFill>
              <a:latin typeface="Lucida Calligraphy" panose="03010101010101010101" pitchFamily="66" charset="0"/>
            </a:endParaRPr>
          </a:p>
        </p:txBody>
      </p:sp>
      <p:pic>
        <p:nvPicPr>
          <p:cNvPr id="17" name="Image 16">
            <a:extLst>
              <a:ext uri="{FF2B5EF4-FFF2-40B4-BE49-F238E27FC236}">
                <a16:creationId xmlns:a16="http://schemas.microsoft.com/office/drawing/2014/main" id="{1C4DE406-5581-9D3E-1C99-82EAF9D685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651" y="1828540"/>
            <a:ext cx="1946847" cy="1077946"/>
          </a:xfrm>
          <a:prstGeom prst="roundRect">
            <a:avLst>
              <a:gd name="adj" fmla="val 14770"/>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8" name="Connecteur droit 17">
            <a:extLst>
              <a:ext uri="{FF2B5EF4-FFF2-40B4-BE49-F238E27FC236}">
                <a16:creationId xmlns:a16="http://schemas.microsoft.com/office/drawing/2014/main" id="{3E002E44-4030-2224-5D68-CF4111ADF737}"/>
              </a:ext>
            </a:extLst>
          </p:cNvPr>
          <p:cNvCxnSpPr/>
          <p:nvPr/>
        </p:nvCxnSpPr>
        <p:spPr>
          <a:xfrm>
            <a:off x="4621442" y="1828540"/>
            <a:ext cx="0" cy="2449286"/>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0ABDFDF6-4632-C172-ADFB-D90435026AFA}"/>
              </a:ext>
            </a:extLst>
          </p:cNvPr>
          <p:cNvPicPr>
            <a:picLocks noChangeAspect="1"/>
          </p:cNvPicPr>
          <p:nvPr/>
        </p:nvPicPr>
        <p:blipFill>
          <a:blip r:embed="rId3"/>
          <a:stretch>
            <a:fillRect/>
          </a:stretch>
        </p:blipFill>
        <p:spPr>
          <a:xfrm>
            <a:off x="5576025" y="1828540"/>
            <a:ext cx="1946842" cy="1077946"/>
          </a:xfrm>
          <a:prstGeom prst="roundRect">
            <a:avLst>
              <a:gd name="adj" fmla="val 14013"/>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0" name="ZoneTexte 19">
            <a:extLst>
              <a:ext uri="{FF2B5EF4-FFF2-40B4-BE49-F238E27FC236}">
                <a16:creationId xmlns:a16="http://schemas.microsoft.com/office/drawing/2014/main" id="{25909297-1CDD-3C8F-88EC-07B1EF6D7543}"/>
              </a:ext>
            </a:extLst>
          </p:cNvPr>
          <p:cNvSpPr txBox="1"/>
          <p:nvPr/>
        </p:nvSpPr>
        <p:spPr>
          <a:xfrm>
            <a:off x="663295" y="3053183"/>
            <a:ext cx="3565803" cy="1384995"/>
          </a:xfrm>
          <a:prstGeom prst="rect">
            <a:avLst/>
          </a:prstGeom>
          <a:noFill/>
        </p:spPr>
        <p:txBody>
          <a:bodyPr wrap="square" rtlCol="0">
            <a:spAutoFit/>
          </a:bodyPr>
          <a:lstStyle/>
          <a:p>
            <a:r>
              <a:rPr lang="fr-FR" b="1" dirty="0">
                <a:effectLst/>
                <a:latin typeface="Times New Roman" panose="02020603050405020304" pitchFamily="18" charset="0"/>
                <a:ea typeface="Times New Roman" panose="02020603050405020304" pitchFamily="18" charset="0"/>
                <a:cs typeface="Times New Roman" panose="02020603050405020304" pitchFamily="18" charset="0"/>
              </a:rPr>
              <a:t>Forme et taille</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 : La mangue a généralement une forme ovale ou oblongue,</a:t>
            </a:r>
            <a:r>
              <a:rPr lang="fr-FR" dirty="0">
                <a:latin typeface="Times New Roman" panose="02020603050405020304" pitchFamily="18" charset="0"/>
                <a:ea typeface="Times New Roman" panose="02020603050405020304" pitchFamily="18" charset="0"/>
                <a:cs typeface="Times New Roman" panose="02020603050405020304" pitchFamily="18" charset="0"/>
              </a:rPr>
              <a:t> </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Sa taille varie également en fonction de la variété, </a:t>
            </a:r>
            <a:endParaRPr lang="fr-FR" dirty="0">
              <a:effectLst/>
              <a:latin typeface="Calibri" panose="020F0502020204030204" pitchFamily="34" charset="0"/>
              <a:ea typeface="Times New Roman" panose="02020603050405020304" pitchFamily="18" charset="0"/>
              <a:cs typeface="Times New Roman" panose="02020603050405020304" pitchFamily="18" charset="0"/>
            </a:endParaRPr>
          </a:p>
          <a:p>
            <a:r>
              <a:rPr lang="fr-FR" b="1" dirty="0">
                <a:effectLst/>
                <a:latin typeface="Times New Roman" panose="02020603050405020304" pitchFamily="18" charset="0"/>
                <a:ea typeface="Times New Roman" panose="02020603050405020304" pitchFamily="18" charset="0"/>
                <a:cs typeface="Times New Roman" panose="02020603050405020304" pitchFamily="18" charset="0"/>
              </a:rPr>
              <a:t>Goût</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 : La mangue est appréciée pour son goût sucré et tropical. Elle a souvent des notes d'agrumes et une saveur légèrement acidulée</a:t>
            </a:r>
            <a:endParaRPr lang="fr-FR" sz="1600" dirty="0"/>
          </a:p>
        </p:txBody>
      </p:sp>
      <p:sp>
        <p:nvSpPr>
          <p:cNvPr id="21" name="Sous-titre 5">
            <a:extLst>
              <a:ext uri="{FF2B5EF4-FFF2-40B4-BE49-F238E27FC236}">
                <a16:creationId xmlns:a16="http://schemas.microsoft.com/office/drawing/2014/main" id="{6E11ABF2-AF68-001E-F6BE-0EC6602C03C7}"/>
              </a:ext>
            </a:extLst>
          </p:cNvPr>
          <p:cNvSpPr txBox="1">
            <a:spLocks/>
          </p:cNvSpPr>
          <p:nvPr/>
        </p:nvSpPr>
        <p:spPr>
          <a:xfrm>
            <a:off x="5307596" y="1237234"/>
            <a:ext cx="24837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2"/>
                </a:solidFill>
                <a:latin typeface="Merienda One"/>
                <a:ea typeface="Merienda One"/>
                <a:cs typeface="Merienda One"/>
                <a:sym typeface="Merienda One"/>
              </a:defRPr>
            </a:lvl1pPr>
            <a:lvl2pPr marL="914400" marR="0" lvl="1"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2pPr>
            <a:lvl3pPr marL="1371600" marR="0" lvl="2"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3pPr>
            <a:lvl4pPr marL="1828800" marR="0" lvl="3"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4pPr>
            <a:lvl5pPr marL="2286000" marR="0" lvl="4"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5pPr>
            <a:lvl6pPr marL="2743200" marR="0" lvl="5"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6pPr>
            <a:lvl7pPr marL="3200400" marR="0" lvl="6"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7pPr>
            <a:lvl8pPr marL="3657600" marR="0" lvl="7"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8pPr>
            <a:lvl9pPr marL="4114800" marR="0" lvl="8" indent="-330200" algn="ctr" rtl="0">
              <a:lnSpc>
                <a:spcPct val="100000"/>
              </a:lnSpc>
              <a:spcBef>
                <a:spcPts val="0"/>
              </a:spcBef>
              <a:spcAft>
                <a:spcPts val="0"/>
              </a:spcAft>
              <a:buClr>
                <a:schemeClr val="accent1"/>
              </a:buClr>
              <a:buSzPts val="2100"/>
              <a:buFont typeface="Merienda One"/>
              <a:buNone/>
              <a:defRPr sz="2100" b="0" i="0" u="none" strike="noStrike" cap="none">
                <a:solidFill>
                  <a:schemeClr val="accent1"/>
                </a:solidFill>
                <a:latin typeface="Merienda One"/>
                <a:ea typeface="Merienda One"/>
                <a:cs typeface="Merienda One"/>
                <a:sym typeface="Merienda One"/>
              </a:defRPr>
            </a:lvl9pPr>
          </a:lstStyle>
          <a:p>
            <a:r>
              <a:rPr lang="fr-FR" i="1" u="sng" dirty="0">
                <a:solidFill>
                  <a:schemeClr val="bg1">
                    <a:lumMod val="50000"/>
                  </a:schemeClr>
                </a:solidFill>
                <a:latin typeface="Lucida Calligraphy" panose="03010101010101010101" pitchFamily="66" charset="0"/>
              </a:rPr>
              <a:t>ORANGE</a:t>
            </a:r>
          </a:p>
        </p:txBody>
      </p:sp>
      <p:sp>
        <p:nvSpPr>
          <p:cNvPr id="22" name="Parchemin : horizontal 21">
            <a:extLst>
              <a:ext uri="{FF2B5EF4-FFF2-40B4-BE49-F238E27FC236}">
                <a16:creationId xmlns:a16="http://schemas.microsoft.com/office/drawing/2014/main" id="{4A6F806F-9190-3849-58C0-D9216DC5BD5F}"/>
              </a:ext>
            </a:extLst>
          </p:cNvPr>
          <p:cNvSpPr/>
          <p:nvPr/>
        </p:nvSpPr>
        <p:spPr>
          <a:xfrm>
            <a:off x="953482" y="251534"/>
            <a:ext cx="7427807" cy="983642"/>
          </a:xfrm>
          <a:prstGeom prst="horizontalScroll">
            <a:avLst>
              <a:gd name="adj" fmla="val 108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itre 3">
            <a:extLst>
              <a:ext uri="{FF2B5EF4-FFF2-40B4-BE49-F238E27FC236}">
                <a16:creationId xmlns:a16="http://schemas.microsoft.com/office/drawing/2014/main" id="{4DB7B2C3-866E-3FF3-1403-2B2E01819922}"/>
              </a:ext>
            </a:extLst>
          </p:cNvPr>
          <p:cNvSpPr txBox="1">
            <a:spLocks/>
          </p:cNvSpPr>
          <p:nvPr/>
        </p:nvSpPr>
        <p:spPr>
          <a:xfrm>
            <a:off x="953482" y="436439"/>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Merienda One"/>
              <a:buNone/>
              <a:defRPr sz="3500" b="0" i="0" u="none" strike="noStrike" cap="none">
                <a:solidFill>
                  <a:schemeClr val="accent2"/>
                </a:solidFill>
                <a:latin typeface="Merienda One"/>
                <a:ea typeface="Merienda One"/>
                <a:cs typeface="Merienda One"/>
                <a:sym typeface="Merienda One"/>
              </a:defRPr>
            </a:lvl1pPr>
            <a:lvl2pPr marR="0" lvl="1" algn="l" rtl="0">
              <a:lnSpc>
                <a:spcPct val="100000"/>
              </a:lnSpc>
              <a:spcBef>
                <a:spcPts val="0"/>
              </a:spcBef>
              <a:spcAft>
                <a:spcPts val="0"/>
              </a:spcAft>
              <a:buClr>
                <a:schemeClr val="accent2"/>
              </a:buClr>
              <a:buSzPts val="3500"/>
              <a:buFont typeface="Merienda One"/>
              <a:buNone/>
              <a:defRPr sz="3500" b="0" i="0" u="none" strike="noStrike" cap="none">
                <a:solidFill>
                  <a:schemeClr val="accent2"/>
                </a:solidFill>
                <a:latin typeface="Merienda One"/>
                <a:ea typeface="Merienda One"/>
                <a:cs typeface="Merienda One"/>
                <a:sym typeface="Merienda One"/>
              </a:defRPr>
            </a:lvl2pPr>
            <a:lvl3pPr marR="0" lvl="2" algn="l" rtl="0">
              <a:lnSpc>
                <a:spcPct val="100000"/>
              </a:lnSpc>
              <a:spcBef>
                <a:spcPts val="0"/>
              </a:spcBef>
              <a:spcAft>
                <a:spcPts val="0"/>
              </a:spcAft>
              <a:buClr>
                <a:schemeClr val="accent2"/>
              </a:buClr>
              <a:buSzPts val="3500"/>
              <a:buFont typeface="Merienda One"/>
              <a:buNone/>
              <a:defRPr sz="3500" b="0" i="0" u="none" strike="noStrike" cap="none">
                <a:solidFill>
                  <a:schemeClr val="accent2"/>
                </a:solidFill>
                <a:latin typeface="Merienda One"/>
                <a:ea typeface="Merienda One"/>
                <a:cs typeface="Merienda One"/>
                <a:sym typeface="Merienda One"/>
              </a:defRPr>
            </a:lvl3pPr>
            <a:lvl4pPr marR="0" lvl="3" algn="l" rtl="0">
              <a:lnSpc>
                <a:spcPct val="100000"/>
              </a:lnSpc>
              <a:spcBef>
                <a:spcPts val="0"/>
              </a:spcBef>
              <a:spcAft>
                <a:spcPts val="0"/>
              </a:spcAft>
              <a:buClr>
                <a:schemeClr val="accent2"/>
              </a:buClr>
              <a:buSzPts val="3500"/>
              <a:buFont typeface="Merienda One"/>
              <a:buNone/>
              <a:defRPr sz="3500" b="0" i="0" u="none" strike="noStrike" cap="none">
                <a:solidFill>
                  <a:schemeClr val="accent2"/>
                </a:solidFill>
                <a:latin typeface="Merienda One"/>
                <a:ea typeface="Merienda One"/>
                <a:cs typeface="Merienda One"/>
                <a:sym typeface="Merienda One"/>
              </a:defRPr>
            </a:lvl4pPr>
            <a:lvl5pPr marR="0" lvl="4" algn="l" rtl="0">
              <a:lnSpc>
                <a:spcPct val="100000"/>
              </a:lnSpc>
              <a:spcBef>
                <a:spcPts val="0"/>
              </a:spcBef>
              <a:spcAft>
                <a:spcPts val="0"/>
              </a:spcAft>
              <a:buClr>
                <a:schemeClr val="accent2"/>
              </a:buClr>
              <a:buSzPts val="3500"/>
              <a:buFont typeface="Merienda One"/>
              <a:buNone/>
              <a:defRPr sz="3500" b="0" i="0" u="none" strike="noStrike" cap="none">
                <a:solidFill>
                  <a:schemeClr val="accent2"/>
                </a:solidFill>
                <a:latin typeface="Merienda One"/>
                <a:ea typeface="Merienda One"/>
                <a:cs typeface="Merienda One"/>
                <a:sym typeface="Merienda One"/>
              </a:defRPr>
            </a:lvl5pPr>
            <a:lvl6pPr marR="0" lvl="5" algn="l" rtl="0">
              <a:lnSpc>
                <a:spcPct val="100000"/>
              </a:lnSpc>
              <a:spcBef>
                <a:spcPts val="0"/>
              </a:spcBef>
              <a:spcAft>
                <a:spcPts val="0"/>
              </a:spcAft>
              <a:buClr>
                <a:schemeClr val="accent2"/>
              </a:buClr>
              <a:buSzPts val="3500"/>
              <a:buFont typeface="Merienda One"/>
              <a:buNone/>
              <a:defRPr sz="3500" b="0" i="0" u="none" strike="noStrike" cap="none">
                <a:solidFill>
                  <a:schemeClr val="accent2"/>
                </a:solidFill>
                <a:latin typeface="Merienda One"/>
                <a:ea typeface="Merienda One"/>
                <a:cs typeface="Merienda One"/>
                <a:sym typeface="Merienda One"/>
              </a:defRPr>
            </a:lvl6pPr>
            <a:lvl7pPr marR="0" lvl="6" algn="l" rtl="0">
              <a:lnSpc>
                <a:spcPct val="100000"/>
              </a:lnSpc>
              <a:spcBef>
                <a:spcPts val="0"/>
              </a:spcBef>
              <a:spcAft>
                <a:spcPts val="0"/>
              </a:spcAft>
              <a:buClr>
                <a:schemeClr val="accent2"/>
              </a:buClr>
              <a:buSzPts val="3500"/>
              <a:buFont typeface="Merienda One"/>
              <a:buNone/>
              <a:defRPr sz="3500" b="0" i="0" u="none" strike="noStrike" cap="none">
                <a:solidFill>
                  <a:schemeClr val="accent2"/>
                </a:solidFill>
                <a:latin typeface="Merienda One"/>
                <a:ea typeface="Merienda One"/>
                <a:cs typeface="Merienda One"/>
                <a:sym typeface="Merienda One"/>
              </a:defRPr>
            </a:lvl7pPr>
            <a:lvl8pPr marR="0" lvl="7" algn="l" rtl="0">
              <a:lnSpc>
                <a:spcPct val="100000"/>
              </a:lnSpc>
              <a:spcBef>
                <a:spcPts val="0"/>
              </a:spcBef>
              <a:spcAft>
                <a:spcPts val="0"/>
              </a:spcAft>
              <a:buClr>
                <a:schemeClr val="accent2"/>
              </a:buClr>
              <a:buSzPts val="3500"/>
              <a:buFont typeface="Merienda One"/>
              <a:buNone/>
              <a:defRPr sz="3500" b="0" i="0" u="none" strike="noStrike" cap="none">
                <a:solidFill>
                  <a:schemeClr val="accent2"/>
                </a:solidFill>
                <a:latin typeface="Merienda One"/>
                <a:ea typeface="Merienda One"/>
                <a:cs typeface="Merienda One"/>
                <a:sym typeface="Merienda One"/>
              </a:defRPr>
            </a:lvl8pPr>
            <a:lvl9pPr marR="0" lvl="8" algn="l" rtl="0">
              <a:lnSpc>
                <a:spcPct val="100000"/>
              </a:lnSpc>
              <a:spcBef>
                <a:spcPts val="0"/>
              </a:spcBef>
              <a:spcAft>
                <a:spcPts val="0"/>
              </a:spcAft>
              <a:buClr>
                <a:schemeClr val="accent2"/>
              </a:buClr>
              <a:buSzPts val="3500"/>
              <a:buFont typeface="Merienda One"/>
              <a:buNone/>
              <a:defRPr sz="3500" b="0" i="0" u="none" strike="noStrike" cap="none">
                <a:solidFill>
                  <a:schemeClr val="accent2"/>
                </a:solidFill>
                <a:latin typeface="Merienda One"/>
                <a:ea typeface="Merienda One"/>
                <a:cs typeface="Merienda One"/>
                <a:sym typeface="Merienda One"/>
              </a:defRPr>
            </a:lvl9pPr>
          </a:lstStyle>
          <a:p>
            <a:r>
              <a:rPr lang="fr-FR" sz="3200">
                <a:solidFill>
                  <a:schemeClr val="bg1">
                    <a:lumMod val="50000"/>
                  </a:schemeClr>
                </a:solidFill>
                <a:latin typeface="Lucida Handwriting" panose="03010101010101010101" pitchFamily="66" charset="0"/>
              </a:rPr>
              <a:t>PRESENTATION DES PRODUITS</a:t>
            </a:r>
            <a:endParaRPr lang="fr-FR" sz="3200" dirty="0">
              <a:solidFill>
                <a:schemeClr val="bg1">
                  <a:lumMod val="50000"/>
                </a:schemeClr>
              </a:solidFill>
              <a:latin typeface="Lucida Handwriting" panose="03010101010101010101" pitchFamily="66" charset="0"/>
            </a:endParaRPr>
          </a:p>
        </p:txBody>
      </p:sp>
    </p:spTree>
    <p:extLst>
      <p:ext uri="{BB962C8B-B14F-4D97-AF65-F5344CB8AC3E}">
        <p14:creationId xmlns:p14="http://schemas.microsoft.com/office/powerpoint/2010/main" val="106920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chemin : horizontal 3">
            <a:extLst>
              <a:ext uri="{FF2B5EF4-FFF2-40B4-BE49-F238E27FC236}">
                <a16:creationId xmlns:a16="http://schemas.microsoft.com/office/drawing/2014/main" id="{F0C34B58-5EB8-6E07-A809-57FA185376E3}"/>
              </a:ext>
            </a:extLst>
          </p:cNvPr>
          <p:cNvSpPr/>
          <p:nvPr/>
        </p:nvSpPr>
        <p:spPr>
          <a:xfrm>
            <a:off x="953482" y="251534"/>
            <a:ext cx="7427807" cy="983642"/>
          </a:xfrm>
          <a:prstGeom prst="horizontalScroll">
            <a:avLst>
              <a:gd name="adj" fmla="val 108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F99C7E0-F772-E67E-D32D-BA7161CEFE67}"/>
              </a:ext>
            </a:extLst>
          </p:cNvPr>
          <p:cNvSpPr>
            <a:spLocks noGrp="1"/>
          </p:cNvSpPr>
          <p:nvPr>
            <p:ph type="title"/>
          </p:nvPr>
        </p:nvSpPr>
        <p:spPr>
          <a:xfrm>
            <a:off x="713250" y="397633"/>
            <a:ext cx="7717500" cy="572700"/>
          </a:xfrm>
        </p:spPr>
        <p:txBody>
          <a:bodyPr/>
          <a:lstStyle/>
          <a:p>
            <a:pPr algn="ctr"/>
            <a:r>
              <a:rPr lang="fr-FR" dirty="0">
                <a:solidFill>
                  <a:schemeClr val="bg1">
                    <a:lumMod val="50000"/>
                  </a:schemeClr>
                </a:solidFill>
                <a:latin typeface="Lucida Calligraphy" panose="03010101010101010101" pitchFamily="66" charset="0"/>
              </a:rPr>
              <a:t>CLIENTELES CIBLES</a:t>
            </a:r>
          </a:p>
        </p:txBody>
      </p:sp>
      <p:sp>
        <p:nvSpPr>
          <p:cNvPr id="3" name="ZoneTexte 2">
            <a:extLst>
              <a:ext uri="{FF2B5EF4-FFF2-40B4-BE49-F238E27FC236}">
                <a16:creationId xmlns:a16="http://schemas.microsoft.com/office/drawing/2014/main" id="{63C36595-AD63-73F5-488F-C7A26DD73D9D}"/>
              </a:ext>
            </a:extLst>
          </p:cNvPr>
          <p:cNvSpPr txBox="1"/>
          <p:nvPr/>
        </p:nvSpPr>
        <p:spPr>
          <a:xfrm>
            <a:off x="762711" y="1235176"/>
            <a:ext cx="6421582" cy="3539430"/>
          </a:xfrm>
          <a:prstGeom prst="rect">
            <a:avLst/>
          </a:prstGeom>
          <a:noFill/>
        </p:spPr>
        <p:txBody>
          <a:bodyPr wrap="square" rtlCol="0">
            <a:spAutoFit/>
          </a:bodyPr>
          <a:lstStyle/>
          <a:p>
            <a:pPr marL="285750" indent="-285750">
              <a:buFont typeface="Wingdings" panose="05000000000000000000" pitchFamily="2" charset="2"/>
              <a:buChar char="Ø"/>
            </a:pPr>
            <a:r>
              <a:rPr lang="fr-FR" sz="2800" b="1" dirty="0">
                <a:effectLst/>
                <a:latin typeface="Times New Roman" panose="02020603050405020304" pitchFamily="18" charset="0"/>
                <a:ea typeface="Times New Roman" panose="02020603050405020304" pitchFamily="18" charset="0"/>
                <a:cs typeface="Times New Roman" panose="02020603050405020304" pitchFamily="18" charset="0"/>
              </a:rPr>
              <a:t>Les restaurants</a:t>
            </a:r>
            <a:r>
              <a:rPr lang="fr-FR"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800" b="1" dirty="0">
                <a:effectLst/>
                <a:latin typeface="Times New Roman" panose="02020603050405020304" pitchFamily="18" charset="0"/>
                <a:ea typeface="Times New Roman" panose="02020603050405020304" pitchFamily="18" charset="0"/>
                <a:cs typeface="Times New Roman" panose="02020603050405020304" pitchFamily="18" charset="0"/>
              </a:rPr>
              <a:t>Les entreprises</a:t>
            </a:r>
            <a:r>
              <a:rPr lang="fr-FR"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800" b="1" dirty="0">
                <a:effectLst/>
                <a:latin typeface="Times New Roman" panose="02020603050405020304" pitchFamily="18" charset="0"/>
                <a:ea typeface="Times New Roman" panose="02020603050405020304" pitchFamily="18" charset="0"/>
                <a:cs typeface="Times New Roman" panose="02020603050405020304" pitchFamily="18" charset="0"/>
              </a:rPr>
              <a:t>Les étudiants</a:t>
            </a:r>
            <a:r>
              <a:rPr lang="fr-FR"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800" b="1" dirty="0">
                <a:effectLst/>
                <a:latin typeface="Times New Roman" panose="02020603050405020304" pitchFamily="18" charset="0"/>
                <a:ea typeface="Times New Roman" panose="02020603050405020304" pitchFamily="18" charset="0"/>
                <a:cs typeface="Times New Roman" panose="02020603050405020304" pitchFamily="18" charset="0"/>
              </a:rPr>
              <a:t>Les supermarchés</a:t>
            </a:r>
            <a:r>
              <a:rPr lang="fr-FR"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800" b="1" dirty="0">
                <a:effectLst/>
                <a:latin typeface="Times New Roman" panose="02020603050405020304" pitchFamily="18" charset="0"/>
                <a:ea typeface="Times New Roman" panose="02020603050405020304" pitchFamily="18" charset="0"/>
                <a:cs typeface="Times New Roman" panose="02020603050405020304" pitchFamily="18" charset="0"/>
              </a:rPr>
              <a:t>Les hôtels</a:t>
            </a:r>
            <a:r>
              <a:rPr lang="fr-FR"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800" b="1" dirty="0">
                <a:effectLst/>
                <a:latin typeface="Times New Roman" panose="02020603050405020304" pitchFamily="18" charset="0"/>
                <a:ea typeface="Times New Roman" panose="02020603050405020304" pitchFamily="18" charset="0"/>
                <a:cs typeface="Times New Roman" panose="02020603050405020304" pitchFamily="18" charset="0"/>
              </a:rPr>
              <a:t>Les maisons </a:t>
            </a:r>
            <a:endParaRPr lang="fr-FR"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800" b="1" dirty="0">
                <a:effectLst/>
                <a:latin typeface="Times New Roman" panose="02020603050405020304" pitchFamily="18" charset="0"/>
                <a:ea typeface="Times New Roman" panose="02020603050405020304" pitchFamily="18" charset="0"/>
                <a:cs typeface="Times New Roman" panose="02020603050405020304" pitchFamily="18" charset="0"/>
              </a:rPr>
              <a:t>Les évènements</a:t>
            </a:r>
            <a:r>
              <a:rPr lang="fr-FR"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2800" b="1" dirty="0">
                <a:latin typeface="Times New Roman" panose="02020603050405020304" pitchFamily="18" charset="0"/>
                <a:ea typeface="Times New Roman" panose="02020603050405020304" pitchFamily="18" charset="0"/>
              </a:rPr>
              <a:t>L</a:t>
            </a:r>
            <a:r>
              <a:rPr lang="fr-FR" sz="2800" b="1" dirty="0">
                <a:effectLst/>
                <a:latin typeface="Times New Roman" panose="02020603050405020304" pitchFamily="18" charset="0"/>
                <a:ea typeface="Times New Roman" panose="02020603050405020304" pitchFamily="18" charset="0"/>
              </a:rPr>
              <a:t>es services traiteurs </a:t>
            </a:r>
            <a:endParaRPr lang="fr-FR" sz="2000" dirty="0"/>
          </a:p>
        </p:txBody>
      </p:sp>
      <p:pic>
        <p:nvPicPr>
          <p:cNvPr id="6146" name="Picture 2" descr="attentes-clients-e-commerce - Skeerel">
            <a:extLst>
              <a:ext uri="{FF2B5EF4-FFF2-40B4-BE49-F238E27FC236}">
                <a16:creationId xmlns:a16="http://schemas.microsoft.com/office/drawing/2014/main" id="{BD29856C-2BA7-210B-BB94-71F4E3AAA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79" y="1381275"/>
            <a:ext cx="3781756" cy="3055028"/>
          </a:xfrm>
          <a:prstGeom prst="roundRect">
            <a:avLst>
              <a:gd name="adj" fmla="val 38626"/>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103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chemin : horizontal 3">
            <a:extLst>
              <a:ext uri="{FF2B5EF4-FFF2-40B4-BE49-F238E27FC236}">
                <a16:creationId xmlns:a16="http://schemas.microsoft.com/office/drawing/2014/main" id="{50103A67-5C95-F598-3CE0-C498887A0B88}"/>
              </a:ext>
            </a:extLst>
          </p:cNvPr>
          <p:cNvSpPr/>
          <p:nvPr/>
        </p:nvSpPr>
        <p:spPr>
          <a:xfrm>
            <a:off x="953482" y="251534"/>
            <a:ext cx="7427807" cy="983642"/>
          </a:xfrm>
          <a:prstGeom prst="horizontalScroll">
            <a:avLst>
              <a:gd name="adj" fmla="val 108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BAD50B0E-F634-BEA0-E373-E077661EC37E}"/>
              </a:ext>
            </a:extLst>
          </p:cNvPr>
          <p:cNvSpPr>
            <a:spLocks noGrp="1"/>
          </p:cNvSpPr>
          <p:nvPr>
            <p:ph type="title"/>
          </p:nvPr>
        </p:nvSpPr>
        <p:spPr/>
        <p:txBody>
          <a:bodyPr/>
          <a:lstStyle/>
          <a:p>
            <a:r>
              <a:rPr lang="fr-FR" dirty="0">
                <a:solidFill>
                  <a:schemeClr val="bg1">
                    <a:lumMod val="50000"/>
                  </a:schemeClr>
                </a:solidFill>
                <a:latin typeface="Lucida Calligraphy" panose="03010101010101010101" pitchFamily="66" charset="0"/>
              </a:rPr>
              <a:t>FOURNISSEURS</a:t>
            </a:r>
          </a:p>
        </p:txBody>
      </p:sp>
      <p:sp>
        <p:nvSpPr>
          <p:cNvPr id="3" name="Sous-titre 2">
            <a:extLst>
              <a:ext uri="{FF2B5EF4-FFF2-40B4-BE49-F238E27FC236}">
                <a16:creationId xmlns:a16="http://schemas.microsoft.com/office/drawing/2014/main" id="{2EC61C37-69E3-426E-53CA-BB35B18DB063}"/>
              </a:ext>
            </a:extLst>
          </p:cNvPr>
          <p:cNvSpPr>
            <a:spLocks noGrp="1"/>
          </p:cNvSpPr>
          <p:nvPr>
            <p:ph type="subTitle" idx="1"/>
          </p:nvPr>
        </p:nvSpPr>
        <p:spPr>
          <a:xfrm>
            <a:off x="208300" y="1347024"/>
            <a:ext cx="7717500" cy="3421200"/>
          </a:xfrm>
        </p:spPr>
        <p:txBody>
          <a:bodyPr/>
          <a:lstStyle/>
          <a:p>
            <a:pPr>
              <a:buFont typeface="Wingdings" panose="05000000000000000000" pitchFamily="2" charset="2"/>
              <a:buChar char="Ø"/>
            </a:pPr>
            <a:r>
              <a:rPr lang="fr-FR" sz="2800" b="1"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Les agriculteurs locaux</a:t>
            </a:r>
            <a:r>
              <a:rPr lang="fr-FR" sz="28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8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fr-FR" sz="2800" b="1"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Les coopératives agricoles</a:t>
            </a:r>
            <a:r>
              <a:rPr lang="fr-FR" sz="28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8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fr-FR" sz="2800" b="1"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Les marchés de gros</a:t>
            </a:r>
            <a:r>
              <a:rPr lang="fr-FR" sz="28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8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fr-FR" sz="2800" b="1"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produits alimentaires </a:t>
            </a:r>
            <a:endParaRPr lang="fr-FR" sz="28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fr-FR" sz="2800" b="1"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Les associations</a:t>
            </a:r>
          </a:p>
          <a:p>
            <a:pPr>
              <a:buFont typeface="Wingdings" panose="05000000000000000000" pitchFamily="2" charset="2"/>
              <a:buChar char="Ø"/>
            </a:pPr>
            <a:r>
              <a:rPr lang="fr-FR" sz="2800" b="1" dirty="0">
                <a:solidFill>
                  <a:schemeClr val="bg2">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Les </a:t>
            </a:r>
            <a:r>
              <a:rPr lang="fr-FR" sz="2800" b="1"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organisations locales</a:t>
            </a:r>
          </a:p>
          <a:p>
            <a:pPr>
              <a:buFont typeface="Wingdings" panose="05000000000000000000" pitchFamily="2" charset="2"/>
              <a:buChar char="Ø"/>
            </a:pPr>
            <a:r>
              <a:rPr lang="fr-FR" sz="2800" b="1" dirty="0">
                <a:solidFill>
                  <a:schemeClr val="bg2">
                    <a:lumMod val="50000"/>
                  </a:schemeClr>
                </a:solidFill>
                <a:effectLst/>
                <a:latin typeface="Times New Roman" panose="02020603050405020304" pitchFamily="18" charset="0"/>
                <a:ea typeface="Times New Roman" panose="02020603050405020304" pitchFamily="18" charset="0"/>
              </a:rPr>
              <a:t>Les fournisseurs spécialisés dans la transformation de fruits </a:t>
            </a:r>
            <a:r>
              <a:rPr lang="fr-FR" sz="2800" b="1"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800" b="1"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fr-FR" dirty="0"/>
          </a:p>
        </p:txBody>
      </p:sp>
      <p:pic>
        <p:nvPicPr>
          <p:cNvPr id="8194" name="Picture 2" descr="Les fournisseurs, un risque pour la réputation des entreprises">
            <a:extLst>
              <a:ext uri="{FF2B5EF4-FFF2-40B4-BE49-F238E27FC236}">
                <a16:creationId xmlns:a16="http://schemas.microsoft.com/office/drawing/2014/main" id="{97EC3FFA-0F03-56A2-9D0E-C46A29593F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964" y="1428750"/>
            <a:ext cx="3592286" cy="2285999"/>
          </a:xfrm>
          <a:prstGeom prst="roundRect">
            <a:avLst>
              <a:gd name="adj" fmla="val 16667"/>
            </a:avLst>
          </a:prstGeom>
          <a:ln>
            <a:noFill/>
          </a:ln>
          <a:effectLst>
            <a:outerShdw blurRad="304800" dist="12000" sx="97000" sy="97000" kx="110000" ky="200000" algn="tl" rotWithShape="0">
              <a:srgbClr val="000000">
                <a:alpha val="77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0062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chemin : horizontal 3">
            <a:extLst>
              <a:ext uri="{FF2B5EF4-FFF2-40B4-BE49-F238E27FC236}">
                <a16:creationId xmlns:a16="http://schemas.microsoft.com/office/drawing/2014/main" id="{36AC516A-93D1-89F3-8D94-051A790E8026}"/>
              </a:ext>
            </a:extLst>
          </p:cNvPr>
          <p:cNvSpPr/>
          <p:nvPr/>
        </p:nvSpPr>
        <p:spPr>
          <a:xfrm>
            <a:off x="1002943" y="120906"/>
            <a:ext cx="7427807" cy="983642"/>
          </a:xfrm>
          <a:prstGeom prst="horizontalScroll">
            <a:avLst>
              <a:gd name="adj" fmla="val 108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C99EA39-A8E8-D457-2A04-711F8B56DA32}"/>
              </a:ext>
            </a:extLst>
          </p:cNvPr>
          <p:cNvSpPr>
            <a:spLocks noGrp="1"/>
          </p:cNvSpPr>
          <p:nvPr>
            <p:ph type="title"/>
          </p:nvPr>
        </p:nvSpPr>
        <p:spPr>
          <a:xfrm>
            <a:off x="713250" y="223352"/>
            <a:ext cx="7717500" cy="572700"/>
          </a:xfrm>
        </p:spPr>
        <p:txBody>
          <a:bodyPr/>
          <a:lstStyle/>
          <a:p>
            <a:r>
              <a:rPr lang="fr-FR" dirty="0">
                <a:solidFill>
                  <a:schemeClr val="bg1">
                    <a:lumMod val="50000"/>
                  </a:schemeClr>
                </a:solidFill>
                <a:latin typeface="Lucida Calligraphy" panose="03010101010101010101" pitchFamily="66" charset="0"/>
              </a:rPr>
              <a:t>STRATEGIE DE PRIX</a:t>
            </a:r>
          </a:p>
        </p:txBody>
      </p:sp>
      <p:sp>
        <p:nvSpPr>
          <p:cNvPr id="3" name="Sous-titre 2">
            <a:extLst>
              <a:ext uri="{FF2B5EF4-FFF2-40B4-BE49-F238E27FC236}">
                <a16:creationId xmlns:a16="http://schemas.microsoft.com/office/drawing/2014/main" id="{3B894CC4-0A32-73BA-0F42-0ED2B4CAA152}"/>
              </a:ext>
            </a:extLst>
          </p:cNvPr>
          <p:cNvSpPr>
            <a:spLocks noGrp="1"/>
          </p:cNvSpPr>
          <p:nvPr>
            <p:ph type="subTitle" idx="1"/>
          </p:nvPr>
        </p:nvSpPr>
        <p:spPr>
          <a:xfrm>
            <a:off x="797668" y="1206994"/>
            <a:ext cx="7777928" cy="3421200"/>
          </a:xfrm>
        </p:spPr>
        <p:txBody>
          <a:bodyPr/>
          <a:lstStyle/>
          <a:p>
            <a:pPr marL="127000" indent="0">
              <a:buNone/>
            </a:pPr>
            <a:r>
              <a:rPr lang="fr-FR" sz="1800"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La stratégie de prix dans la transformation des fruits en jus naturel peut jouer un rôle essentiel pour le succès d'une entreprise. Voici quelques éléments à considérer dans cette stratégie :</a:t>
            </a:r>
          </a:p>
          <a:p>
            <a:pPr lvl="1">
              <a:buFont typeface="Wingdings" panose="05000000000000000000" pitchFamily="2" charset="2"/>
              <a:buChar char="Ø"/>
            </a:pPr>
            <a:r>
              <a:rPr lang="fr-FR" sz="1800" b="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Coûts de production</a:t>
            </a:r>
            <a:endParaRPr lang="fr-FR" sz="1800"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fr-FR" sz="1800" b="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Prix concurrentiels</a:t>
            </a:r>
            <a:r>
              <a:rPr lang="fr-FR" sz="1800"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lvl="1">
              <a:buFont typeface="Wingdings" panose="05000000000000000000" pitchFamily="2" charset="2"/>
              <a:buChar char="Ø"/>
            </a:pPr>
            <a:r>
              <a:rPr lang="fr-FR" sz="1800" b="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Segmentation du marché</a:t>
            </a:r>
            <a:r>
              <a:rPr lang="fr-FR" sz="1800"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lvl="1">
              <a:buFont typeface="Wingdings" panose="05000000000000000000" pitchFamily="2" charset="2"/>
              <a:buChar char="Ø"/>
            </a:pPr>
            <a:r>
              <a:rPr lang="fr-FR" sz="1800" b="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Positionnement</a:t>
            </a:r>
            <a:r>
              <a:rPr lang="fr-FR" sz="1800"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lvl="1">
              <a:buFont typeface="Wingdings" panose="05000000000000000000" pitchFamily="2" charset="2"/>
              <a:buChar char="Ø"/>
            </a:pPr>
            <a:r>
              <a:rPr lang="fr-FR" sz="1800" b="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Promotions et réductions </a:t>
            </a:r>
            <a:endParaRPr lang="fr-FR" sz="1800"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fr-FR" sz="1800" b="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Valeur ajoutée </a:t>
            </a:r>
            <a:endParaRPr lang="fr-FR" sz="1800"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fr-FR" sz="1800" b="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Élasticité de la demande</a:t>
            </a:r>
            <a:r>
              <a:rPr lang="fr-FR" sz="1800"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lvl="1">
              <a:buFont typeface="Wingdings" panose="05000000000000000000" pitchFamily="2" charset="2"/>
              <a:buChar char="Ø"/>
            </a:pPr>
            <a:r>
              <a:rPr lang="fr-FR" sz="1800" b="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Rentabilité</a:t>
            </a:r>
            <a:endParaRPr lang="fr-FR" sz="1800"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fr-FR" sz="1800" b="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Suivi et ajustement</a:t>
            </a:r>
            <a:endParaRPr lang="fr-FR" sz="1800"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127000" indent="0">
              <a:buNone/>
            </a:pPr>
            <a:endParaRPr lang="fr-FR" dirty="0"/>
          </a:p>
        </p:txBody>
      </p:sp>
      <p:pic>
        <p:nvPicPr>
          <p:cNvPr id="9220" name="Picture 4" descr="La politique de prix @ partie 2 - YouTube">
            <a:extLst>
              <a:ext uri="{FF2B5EF4-FFF2-40B4-BE49-F238E27FC236}">
                <a16:creationId xmlns:a16="http://schemas.microsoft.com/office/drawing/2014/main" id="{2B78C4D7-1842-F32F-C0DA-5518FF906E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72" t="1039" r="22772" b="3846"/>
          <a:stretch/>
        </p:blipFill>
        <p:spPr bwMode="auto">
          <a:xfrm>
            <a:off x="5456060" y="1878579"/>
            <a:ext cx="3045278" cy="26977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43964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rchemin : horizontal 15">
            <a:extLst>
              <a:ext uri="{FF2B5EF4-FFF2-40B4-BE49-F238E27FC236}">
                <a16:creationId xmlns:a16="http://schemas.microsoft.com/office/drawing/2014/main" id="{FEFDAEF0-25DA-89B0-5AF8-12F7BE2B79A3}"/>
              </a:ext>
            </a:extLst>
          </p:cNvPr>
          <p:cNvSpPr/>
          <p:nvPr/>
        </p:nvSpPr>
        <p:spPr>
          <a:xfrm>
            <a:off x="1002943" y="120906"/>
            <a:ext cx="7427807" cy="983642"/>
          </a:xfrm>
          <a:prstGeom prst="horizontalScroll">
            <a:avLst>
              <a:gd name="adj" fmla="val 108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re 2">
            <a:extLst>
              <a:ext uri="{FF2B5EF4-FFF2-40B4-BE49-F238E27FC236}">
                <a16:creationId xmlns:a16="http://schemas.microsoft.com/office/drawing/2014/main" id="{BAA77BE0-9E99-54E2-F6ED-A85317B0A054}"/>
              </a:ext>
            </a:extLst>
          </p:cNvPr>
          <p:cNvSpPr>
            <a:spLocks noGrp="1"/>
          </p:cNvSpPr>
          <p:nvPr>
            <p:ph type="title"/>
          </p:nvPr>
        </p:nvSpPr>
        <p:spPr>
          <a:xfrm>
            <a:off x="811438" y="347915"/>
            <a:ext cx="7717500" cy="572700"/>
          </a:xfrm>
        </p:spPr>
        <p:txBody>
          <a:bodyPr/>
          <a:lstStyle/>
          <a:p>
            <a:r>
              <a:rPr lang="fr-FR" sz="2500" dirty="0">
                <a:solidFill>
                  <a:schemeClr val="accent4">
                    <a:lumMod val="50000"/>
                  </a:schemeClr>
                </a:solidFill>
                <a:latin typeface="Lucida Calligraphy" panose="03010101010101010101" pitchFamily="66" charset="0"/>
              </a:rPr>
              <a:t>STRATEGIE DE COMMMUNICATION</a:t>
            </a:r>
          </a:p>
        </p:txBody>
      </p:sp>
      <p:sp>
        <p:nvSpPr>
          <p:cNvPr id="4" name="Sous-titre 3">
            <a:extLst>
              <a:ext uri="{FF2B5EF4-FFF2-40B4-BE49-F238E27FC236}">
                <a16:creationId xmlns:a16="http://schemas.microsoft.com/office/drawing/2014/main" id="{2B387D9F-73F0-8E8F-82CB-431D1688C80C}"/>
              </a:ext>
            </a:extLst>
          </p:cNvPr>
          <p:cNvSpPr>
            <a:spLocks noGrp="1"/>
          </p:cNvSpPr>
          <p:nvPr>
            <p:ph type="subTitle" idx="2"/>
          </p:nvPr>
        </p:nvSpPr>
        <p:spPr>
          <a:xfrm>
            <a:off x="713225" y="2627168"/>
            <a:ext cx="2483700" cy="457200"/>
          </a:xfrm>
        </p:spPr>
        <p:txBody>
          <a:bodyPr/>
          <a:lstStyle/>
          <a:p>
            <a:r>
              <a:rPr lang="fr-FR" i="1" dirty="0">
                <a:solidFill>
                  <a:schemeClr val="accent4">
                    <a:lumMod val="50000"/>
                  </a:schemeClr>
                </a:solidFill>
                <a:latin typeface="Lucida Fax" panose="02060602050505020204" pitchFamily="18" charset="0"/>
              </a:rPr>
              <a:t>Tik Tok</a:t>
            </a:r>
          </a:p>
        </p:txBody>
      </p:sp>
      <p:sp>
        <p:nvSpPr>
          <p:cNvPr id="6" name="Sous-titre 5">
            <a:extLst>
              <a:ext uri="{FF2B5EF4-FFF2-40B4-BE49-F238E27FC236}">
                <a16:creationId xmlns:a16="http://schemas.microsoft.com/office/drawing/2014/main" id="{5683A832-910E-C6A2-BB8B-2DB374410A39}"/>
              </a:ext>
            </a:extLst>
          </p:cNvPr>
          <p:cNvSpPr>
            <a:spLocks noGrp="1"/>
          </p:cNvSpPr>
          <p:nvPr>
            <p:ph type="subTitle" idx="4"/>
          </p:nvPr>
        </p:nvSpPr>
        <p:spPr>
          <a:xfrm>
            <a:off x="3333725" y="2629005"/>
            <a:ext cx="2483700" cy="457200"/>
          </a:xfrm>
        </p:spPr>
        <p:txBody>
          <a:bodyPr/>
          <a:lstStyle/>
          <a:p>
            <a:r>
              <a:rPr lang="fr-FR" i="1" dirty="0">
                <a:solidFill>
                  <a:schemeClr val="accent4">
                    <a:lumMod val="50000"/>
                  </a:schemeClr>
                </a:solidFill>
                <a:latin typeface="Lucida Fax" panose="02060602050505020204" pitchFamily="18" charset="0"/>
              </a:rPr>
              <a:t>WhatsApp</a:t>
            </a:r>
          </a:p>
        </p:txBody>
      </p:sp>
      <p:sp>
        <p:nvSpPr>
          <p:cNvPr id="8" name="Sous-titre 7">
            <a:extLst>
              <a:ext uri="{FF2B5EF4-FFF2-40B4-BE49-F238E27FC236}">
                <a16:creationId xmlns:a16="http://schemas.microsoft.com/office/drawing/2014/main" id="{004F04F1-7735-F52A-6518-AC05F4E6BCDD}"/>
              </a:ext>
            </a:extLst>
          </p:cNvPr>
          <p:cNvSpPr>
            <a:spLocks noGrp="1"/>
          </p:cNvSpPr>
          <p:nvPr>
            <p:ph type="subTitle" idx="6"/>
          </p:nvPr>
        </p:nvSpPr>
        <p:spPr>
          <a:xfrm>
            <a:off x="5955129" y="2608756"/>
            <a:ext cx="2483700" cy="457200"/>
          </a:xfrm>
        </p:spPr>
        <p:txBody>
          <a:bodyPr/>
          <a:lstStyle/>
          <a:p>
            <a:r>
              <a:rPr lang="fr-FR" i="1" dirty="0">
                <a:solidFill>
                  <a:schemeClr val="accent4">
                    <a:lumMod val="50000"/>
                  </a:schemeClr>
                </a:solidFill>
                <a:latin typeface="Lucida Fax" panose="02060602050505020204" pitchFamily="18" charset="0"/>
              </a:rPr>
              <a:t>Instagram</a:t>
            </a:r>
          </a:p>
        </p:txBody>
      </p:sp>
      <p:sp>
        <p:nvSpPr>
          <p:cNvPr id="9" name="ZoneTexte 8">
            <a:extLst>
              <a:ext uri="{FF2B5EF4-FFF2-40B4-BE49-F238E27FC236}">
                <a16:creationId xmlns:a16="http://schemas.microsoft.com/office/drawing/2014/main" id="{475ADD97-CC32-F55C-192A-61F8320064F4}"/>
              </a:ext>
            </a:extLst>
          </p:cNvPr>
          <p:cNvSpPr txBox="1"/>
          <p:nvPr/>
        </p:nvSpPr>
        <p:spPr>
          <a:xfrm>
            <a:off x="1002943" y="1302378"/>
            <a:ext cx="6989618" cy="861774"/>
          </a:xfrm>
          <a:prstGeom prst="rect">
            <a:avLst/>
          </a:prstGeom>
          <a:noFill/>
        </p:spPr>
        <p:txBody>
          <a:bodyPr wrap="square" rtlCol="0">
            <a:spAutoFit/>
          </a:bodyPr>
          <a:lstStyle/>
          <a:p>
            <a:pPr marL="171450" indent="-171450">
              <a:spcAft>
                <a:spcPts val="1200"/>
              </a:spcAft>
              <a:buFont typeface="Wingdings" panose="05000000000000000000" pitchFamily="2" charset="2"/>
              <a:buChar char="Ø"/>
            </a:pPr>
            <a:r>
              <a:rPr lang="fr-FR" sz="1600" b="1" dirty="0">
                <a:effectLst/>
                <a:latin typeface="Times New Roman" panose="02020603050405020304" pitchFamily="18" charset="0"/>
                <a:ea typeface="Times New Roman" panose="02020603050405020304" pitchFamily="18" charset="0"/>
                <a:cs typeface="Times New Roman" panose="02020603050405020304" pitchFamily="18" charset="0"/>
              </a:rPr>
              <a:t>Media</a:t>
            </a:r>
            <a:endParaRPr lang="fr-FR" sz="1600" b="1" dirty="0">
              <a:latin typeface="Calibri" panose="020F0502020204030204" pitchFamily="34" charset="0"/>
              <a:ea typeface="Times New Roman" panose="02020603050405020304" pitchFamily="18" charset="0"/>
              <a:cs typeface="Times New Roman" panose="02020603050405020304" pitchFamily="18" charset="0"/>
            </a:endParaRPr>
          </a:p>
          <a:p>
            <a:pPr>
              <a:spcAft>
                <a:spcPts val="1200"/>
              </a:spcAft>
            </a:pPr>
            <a:r>
              <a:rPr lang="fr-FR" sz="1200" dirty="0">
                <a:effectLst/>
                <a:latin typeface="Times New Roman" panose="02020603050405020304" pitchFamily="18" charset="0"/>
                <a:ea typeface="Times New Roman" panose="02020603050405020304" pitchFamily="18" charset="0"/>
              </a:rPr>
              <a:t>La communication média englobe tous les canaux dits traditionnels.  Ces canaux sont plutôt dédiés aux grosses entreprises, qui recherchent une communication à grande échelle. On peut en compter 7 </a:t>
            </a:r>
            <a:endParaRPr lang="fr-FR" sz="1050" dirty="0"/>
          </a:p>
        </p:txBody>
      </p:sp>
      <p:sp>
        <p:nvSpPr>
          <p:cNvPr id="10" name="ZoneTexte 9">
            <a:extLst>
              <a:ext uri="{FF2B5EF4-FFF2-40B4-BE49-F238E27FC236}">
                <a16:creationId xmlns:a16="http://schemas.microsoft.com/office/drawing/2014/main" id="{D8B9A52D-B425-E925-04C6-D25B4578E22F}"/>
              </a:ext>
            </a:extLst>
          </p:cNvPr>
          <p:cNvSpPr txBox="1"/>
          <p:nvPr/>
        </p:nvSpPr>
        <p:spPr>
          <a:xfrm>
            <a:off x="2213263" y="1038956"/>
            <a:ext cx="5049981" cy="369332"/>
          </a:xfrm>
          <a:prstGeom prst="rect">
            <a:avLst/>
          </a:prstGeom>
          <a:noFill/>
        </p:spPr>
        <p:txBody>
          <a:bodyPr wrap="square" rtlCol="0">
            <a:spAutoFit/>
          </a:bodyPr>
          <a:lstStyle/>
          <a:p>
            <a:r>
              <a:rPr lang="fr-FR" sz="1800" u="sng" dirty="0">
                <a:effectLst/>
                <a:latin typeface="Times New Roman" panose="02020603050405020304" pitchFamily="18" charset="0"/>
                <a:ea typeface="Times New Roman" panose="02020603050405020304" pitchFamily="18" charset="0"/>
              </a:rPr>
              <a:t>Elle distingue deux types de communications </a:t>
            </a:r>
            <a:endParaRPr lang="fr-FR" u="sng" dirty="0"/>
          </a:p>
        </p:txBody>
      </p:sp>
      <p:pic>
        <p:nvPicPr>
          <p:cNvPr id="11" name="Image 10">
            <a:extLst>
              <a:ext uri="{FF2B5EF4-FFF2-40B4-BE49-F238E27FC236}">
                <a16:creationId xmlns:a16="http://schemas.microsoft.com/office/drawing/2014/main" id="{380A0F0F-2929-E330-8679-F59776E240EE}"/>
              </a:ext>
            </a:extLst>
          </p:cNvPr>
          <p:cNvPicPr>
            <a:picLocks noChangeAspect="1"/>
          </p:cNvPicPr>
          <p:nvPr/>
        </p:nvPicPr>
        <p:blipFill>
          <a:blip r:embed="rId2"/>
          <a:stretch>
            <a:fillRect/>
          </a:stretch>
        </p:blipFill>
        <p:spPr>
          <a:xfrm>
            <a:off x="1142280" y="3238551"/>
            <a:ext cx="1625590" cy="1388745"/>
          </a:xfrm>
          <a:prstGeom prst="roundRect">
            <a:avLst>
              <a:gd name="adj" fmla="val 23060"/>
            </a:avLst>
          </a:prstGeom>
          <a:solidFill>
            <a:srgbClr val="FFFFFF">
              <a:shade val="85000"/>
            </a:srgbClr>
          </a:solidFill>
          <a:ln>
            <a:noFill/>
          </a:ln>
          <a:effectLst>
            <a:reflection blurRad="12700" stA="38000" endPos="28000" dist="5000" dir="5400000" sy="-100000" algn="bl" rotWithShape="0"/>
          </a:effectLst>
        </p:spPr>
      </p:pic>
      <p:sp>
        <p:nvSpPr>
          <p:cNvPr id="12" name="ZoneTexte 11">
            <a:extLst>
              <a:ext uri="{FF2B5EF4-FFF2-40B4-BE49-F238E27FC236}">
                <a16:creationId xmlns:a16="http://schemas.microsoft.com/office/drawing/2014/main" id="{ECAE5D72-CF1D-0603-94B8-E609037D1423}"/>
              </a:ext>
            </a:extLst>
          </p:cNvPr>
          <p:cNvSpPr txBox="1"/>
          <p:nvPr/>
        </p:nvSpPr>
        <p:spPr>
          <a:xfrm>
            <a:off x="3476397" y="2175020"/>
            <a:ext cx="3110346" cy="338554"/>
          </a:xfrm>
          <a:prstGeom prst="rect">
            <a:avLst/>
          </a:prstGeom>
          <a:noFill/>
        </p:spPr>
        <p:txBody>
          <a:bodyPr wrap="square" rtlCol="0">
            <a:spAutoFit/>
          </a:bodyPr>
          <a:lstStyle/>
          <a:p>
            <a:r>
              <a:rPr lang="fr-FR" sz="1600" u="sng" dirty="0">
                <a:latin typeface="Times New Roman" panose="02020603050405020304" pitchFamily="18" charset="0"/>
                <a:cs typeface="Times New Roman" panose="02020603050405020304" pitchFamily="18" charset="0"/>
              </a:rPr>
              <a:t>Les réseaux sociaux</a:t>
            </a:r>
          </a:p>
        </p:txBody>
      </p:sp>
      <p:pic>
        <p:nvPicPr>
          <p:cNvPr id="14" name="Image 13">
            <a:extLst>
              <a:ext uri="{FF2B5EF4-FFF2-40B4-BE49-F238E27FC236}">
                <a16:creationId xmlns:a16="http://schemas.microsoft.com/office/drawing/2014/main" id="{4D672531-05AA-4152-9E88-9464B8229806}"/>
              </a:ext>
            </a:extLst>
          </p:cNvPr>
          <p:cNvPicPr>
            <a:picLocks noChangeAspect="1"/>
          </p:cNvPicPr>
          <p:nvPr/>
        </p:nvPicPr>
        <p:blipFill>
          <a:blip r:embed="rId3"/>
          <a:stretch>
            <a:fillRect/>
          </a:stretch>
        </p:blipFill>
        <p:spPr>
          <a:xfrm>
            <a:off x="3879273" y="3261074"/>
            <a:ext cx="1717963" cy="1397635"/>
          </a:xfrm>
          <a:prstGeom prst="roundRect">
            <a:avLst>
              <a:gd name="adj" fmla="val 24455"/>
            </a:avLst>
          </a:prstGeom>
          <a:solidFill>
            <a:srgbClr val="FFFFFF">
              <a:shade val="85000"/>
            </a:srgbClr>
          </a:solidFill>
          <a:ln>
            <a:noFill/>
          </a:ln>
          <a:effectLst>
            <a:reflection blurRad="12700" stA="38000" endPos="28000" dist="5000" dir="5400000" sy="-100000" algn="bl" rotWithShape="0"/>
          </a:effectLst>
        </p:spPr>
      </p:pic>
      <p:pic>
        <p:nvPicPr>
          <p:cNvPr id="15" name="Image 14">
            <a:extLst>
              <a:ext uri="{FF2B5EF4-FFF2-40B4-BE49-F238E27FC236}">
                <a16:creationId xmlns:a16="http://schemas.microsoft.com/office/drawing/2014/main" id="{EC6D4CFE-887E-8466-01ED-9E3164F43CB7}"/>
              </a:ext>
            </a:extLst>
          </p:cNvPr>
          <p:cNvPicPr>
            <a:picLocks noChangeAspect="1"/>
          </p:cNvPicPr>
          <p:nvPr/>
        </p:nvPicPr>
        <p:blipFill>
          <a:blip r:embed="rId4"/>
          <a:stretch>
            <a:fillRect/>
          </a:stretch>
        </p:blipFill>
        <p:spPr>
          <a:xfrm>
            <a:off x="6539345" y="3266154"/>
            <a:ext cx="1865630" cy="1392555"/>
          </a:xfrm>
          <a:prstGeom prst="roundRect">
            <a:avLst>
              <a:gd name="adj" fmla="val 30482"/>
            </a:avLst>
          </a:prstGeom>
          <a:solidFill>
            <a:srgbClr val="FFFFFF">
              <a:shade val="85000"/>
            </a:srgbClr>
          </a:solidFill>
          <a:ln>
            <a:noFill/>
          </a:ln>
          <a:effectLst>
            <a:reflection blurRad="12700" stA="38000" endPos="28000" dist="5000" dir="5400000" sy="-100000" algn="bl" rotWithShape="0"/>
          </a:effectLst>
        </p:spPr>
      </p:pic>
      <p:cxnSp>
        <p:nvCxnSpPr>
          <p:cNvPr id="18" name="Connecteur droit 17">
            <a:extLst>
              <a:ext uri="{FF2B5EF4-FFF2-40B4-BE49-F238E27FC236}">
                <a16:creationId xmlns:a16="http://schemas.microsoft.com/office/drawing/2014/main" id="{FDEDB5CA-07F2-37CE-F9E1-3B46E880BA71}"/>
              </a:ext>
            </a:extLst>
          </p:cNvPr>
          <p:cNvCxnSpPr/>
          <p:nvPr/>
        </p:nvCxnSpPr>
        <p:spPr>
          <a:xfrm>
            <a:off x="3333725" y="2743200"/>
            <a:ext cx="0" cy="1915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3B24B6C-1003-6723-0E67-08BFE85E4BAE}"/>
              </a:ext>
            </a:extLst>
          </p:cNvPr>
          <p:cNvCxnSpPr/>
          <p:nvPr/>
        </p:nvCxnSpPr>
        <p:spPr>
          <a:xfrm>
            <a:off x="6131353" y="2711787"/>
            <a:ext cx="0" cy="19155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76738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chemin : horizontal 20">
            <a:extLst>
              <a:ext uri="{FF2B5EF4-FFF2-40B4-BE49-F238E27FC236}">
                <a16:creationId xmlns:a16="http://schemas.microsoft.com/office/drawing/2014/main" id="{CD94B390-1C3C-E0C3-496F-A452230D0E06}"/>
              </a:ext>
            </a:extLst>
          </p:cNvPr>
          <p:cNvSpPr/>
          <p:nvPr/>
        </p:nvSpPr>
        <p:spPr>
          <a:xfrm>
            <a:off x="1002943" y="49100"/>
            <a:ext cx="7427807" cy="1149097"/>
          </a:xfrm>
          <a:prstGeom prst="horizontalScroll">
            <a:avLst>
              <a:gd name="adj" fmla="val 108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798A1F8F-E2FB-976A-541C-AACD53D2990D}"/>
              </a:ext>
            </a:extLst>
          </p:cNvPr>
          <p:cNvSpPr>
            <a:spLocks noGrp="1"/>
          </p:cNvSpPr>
          <p:nvPr>
            <p:ph type="title"/>
          </p:nvPr>
        </p:nvSpPr>
        <p:spPr>
          <a:xfrm>
            <a:off x="256095" y="49101"/>
            <a:ext cx="8776607" cy="572700"/>
          </a:xfrm>
        </p:spPr>
        <p:txBody>
          <a:bodyPr/>
          <a:lstStyle/>
          <a:p>
            <a:r>
              <a:rPr lang="fr-FR" sz="3400" dirty="0">
                <a:solidFill>
                  <a:schemeClr val="accent4">
                    <a:lumMod val="50000"/>
                  </a:schemeClr>
                </a:solidFill>
                <a:latin typeface="Lucida Calligraphy" panose="03010101010101010101" pitchFamily="66" charset="0"/>
              </a:rPr>
              <a:t>STRATEGIE DE COMMMUNICATION</a:t>
            </a:r>
          </a:p>
        </p:txBody>
      </p:sp>
      <p:sp>
        <p:nvSpPr>
          <p:cNvPr id="5" name="Sous-titre 4">
            <a:extLst>
              <a:ext uri="{FF2B5EF4-FFF2-40B4-BE49-F238E27FC236}">
                <a16:creationId xmlns:a16="http://schemas.microsoft.com/office/drawing/2014/main" id="{27B36C5D-2B0F-0BE9-4815-68102D6E83D4}"/>
              </a:ext>
            </a:extLst>
          </p:cNvPr>
          <p:cNvSpPr>
            <a:spLocks noGrp="1"/>
          </p:cNvSpPr>
          <p:nvPr>
            <p:ph type="subTitle" idx="3"/>
          </p:nvPr>
        </p:nvSpPr>
        <p:spPr>
          <a:xfrm>
            <a:off x="710423" y="1294936"/>
            <a:ext cx="2483700" cy="460500"/>
          </a:xfrm>
        </p:spPr>
        <p:txBody>
          <a:bodyPr/>
          <a:lstStyle/>
          <a:p>
            <a:r>
              <a:rPr lang="fr-FR" sz="1800" i="1" dirty="0">
                <a:solidFill>
                  <a:schemeClr val="accent4">
                    <a:lumMod val="50000"/>
                  </a:schemeClr>
                </a:solidFill>
                <a:effectLst/>
                <a:latin typeface="Lucida Fax" panose="02060602050505020204" pitchFamily="18" charset="0"/>
                <a:ea typeface="Times New Roman" panose="02020603050405020304" pitchFamily="18" charset="0"/>
              </a:rPr>
              <a:t>la presse écrite</a:t>
            </a:r>
            <a:endParaRPr lang="fr-FR" i="1" dirty="0">
              <a:solidFill>
                <a:schemeClr val="accent4">
                  <a:lumMod val="50000"/>
                </a:schemeClr>
              </a:solidFill>
              <a:latin typeface="Lucida Fax" panose="02060602050505020204" pitchFamily="18" charset="0"/>
            </a:endParaRPr>
          </a:p>
        </p:txBody>
      </p:sp>
      <p:sp>
        <p:nvSpPr>
          <p:cNvPr id="6" name="Sous-titre 5">
            <a:extLst>
              <a:ext uri="{FF2B5EF4-FFF2-40B4-BE49-F238E27FC236}">
                <a16:creationId xmlns:a16="http://schemas.microsoft.com/office/drawing/2014/main" id="{67E107AE-9C25-801B-FA41-1A3479A4DEA4}"/>
              </a:ext>
            </a:extLst>
          </p:cNvPr>
          <p:cNvSpPr>
            <a:spLocks noGrp="1"/>
          </p:cNvSpPr>
          <p:nvPr>
            <p:ph type="subTitle" idx="4"/>
          </p:nvPr>
        </p:nvSpPr>
        <p:spPr>
          <a:xfrm>
            <a:off x="544426" y="3083739"/>
            <a:ext cx="2483700" cy="457200"/>
          </a:xfrm>
        </p:spPr>
        <p:txBody>
          <a:bodyPr/>
          <a:lstStyle/>
          <a:p>
            <a:r>
              <a:rPr lang="fr-FR" sz="1800" i="1" dirty="0">
                <a:solidFill>
                  <a:schemeClr val="accent4">
                    <a:lumMod val="50000"/>
                  </a:schemeClr>
                </a:solidFill>
                <a:effectLst/>
                <a:latin typeface="Lucida Fax" panose="02060602050505020204" pitchFamily="18" charset="0"/>
                <a:ea typeface="Times New Roman" panose="02020603050405020304" pitchFamily="18" charset="0"/>
              </a:rPr>
              <a:t>la radio</a:t>
            </a:r>
            <a:endParaRPr lang="fr-FR" i="1" dirty="0">
              <a:solidFill>
                <a:schemeClr val="accent4">
                  <a:lumMod val="50000"/>
                </a:schemeClr>
              </a:solidFill>
              <a:latin typeface="Lucida Fax" panose="02060602050505020204" pitchFamily="18" charset="0"/>
            </a:endParaRPr>
          </a:p>
        </p:txBody>
      </p:sp>
      <p:sp>
        <p:nvSpPr>
          <p:cNvPr id="9" name="Sous-titre 8">
            <a:extLst>
              <a:ext uri="{FF2B5EF4-FFF2-40B4-BE49-F238E27FC236}">
                <a16:creationId xmlns:a16="http://schemas.microsoft.com/office/drawing/2014/main" id="{82D1397A-9682-5B8E-5AE1-F8C20F26AF7F}"/>
              </a:ext>
            </a:extLst>
          </p:cNvPr>
          <p:cNvSpPr>
            <a:spLocks noGrp="1"/>
          </p:cNvSpPr>
          <p:nvPr>
            <p:ph type="subTitle" idx="7"/>
          </p:nvPr>
        </p:nvSpPr>
        <p:spPr>
          <a:xfrm>
            <a:off x="3333277" y="1167632"/>
            <a:ext cx="2483700" cy="460500"/>
          </a:xfrm>
        </p:spPr>
        <p:txBody>
          <a:bodyPr/>
          <a:lstStyle/>
          <a:p>
            <a:r>
              <a:rPr lang="fr-FR" sz="1800" i="1" dirty="0">
                <a:solidFill>
                  <a:schemeClr val="accent4">
                    <a:lumMod val="50000"/>
                  </a:schemeClr>
                </a:solidFill>
                <a:effectLst/>
                <a:latin typeface="Lucida Fax" panose="02060602050505020204" pitchFamily="18" charset="0"/>
                <a:ea typeface="Times New Roman" panose="02020603050405020304" pitchFamily="18" charset="0"/>
              </a:rPr>
              <a:t>la télévision</a:t>
            </a:r>
            <a:endParaRPr lang="fr-FR" i="1" dirty="0">
              <a:solidFill>
                <a:schemeClr val="accent4">
                  <a:lumMod val="50000"/>
                </a:schemeClr>
              </a:solidFill>
              <a:latin typeface="Lucida Fax" panose="02060602050505020204" pitchFamily="18" charset="0"/>
            </a:endParaRPr>
          </a:p>
        </p:txBody>
      </p:sp>
      <p:sp>
        <p:nvSpPr>
          <p:cNvPr id="10" name="Sous-titre 9">
            <a:extLst>
              <a:ext uri="{FF2B5EF4-FFF2-40B4-BE49-F238E27FC236}">
                <a16:creationId xmlns:a16="http://schemas.microsoft.com/office/drawing/2014/main" id="{A3E9DC99-FFD2-4485-9115-E0BF7041371B}"/>
              </a:ext>
            </a:extLst>
          </p:cNvPr>
          <p:cNvSpPr>
            <a:spLocks noGrp="1"/>
          </p:cNvSpPr>
          <p:nvPr>
            <p:ph type="subTitle" idx="8"/>
          </p:nvPr>
        </p:nvSpPr>
        <p:spPr>
          <a:xfrm>
            <a:off x="3402549" y="3058169"/>
            <a:ext cx="2483700" cy="457200"/>
          </a:xfrm>
        </p:spPr>
        <p:txBody>
          <a:bodyPr/>
          <a:lstStyle/>
          <a:p>
            <a:r>
              <a:rPr lang="fr-FR" sz="1800" i="1" dirty="0">
                <a:solidFill>
                  <a:schemeClr val="accent4">
                    <a:lumMod val="50000"/>
                  </a:schemeClr>
                </a:solidFill>
                <a:effectLst/>
                <a:latin typeface="Lucida Fax" panose="02060602050505020204" pitchFamily="18" charset="0"/>
                <a:ea typeface="Times New Roman" panose="02020603050405020304" pitchFamily="18" charset="0"/>
              </a:rPr>
              <a:t>l’affichage</a:t>
            </a:r>
            <a:endParaRPr lang="fr-FR" i="1" dirty="0">
              <a:solidFill>
                <a:schemeClr val="accent4">
                  <a:lumMod val="50000"/>
                </a:schemeClr>
              </a:solidFill>
              <a:latin typeface="Lucida Fax" panose="02060602050505020204" pitchFamily="18" charset="0"/>
            </a:endParaRPr>
          </a:p>
        </p:txBody>
      </p:sp>
      <p:sp>
        <p:nvSpPr>
          <p:cNvPr id="13" name="Sous-titre 12">
            <a:extLst>
              <a:ext uri="{FF2B5EF4-FFF2-40B4-BE49-F238E27FC236}">
                <a16:creationId xmlns:a16="http://schemas.microsoft.com/office/drawing/2014/main" id="{31CA62D6-90DE-069D-C3B1-BA81D90A6577}"/>
              </a:ext>
            </a:extLst>
          </p:cNvPr>
          <p:cNvSpPr>
            <a:spLocks noGrp="1"/>
          </p:cNvSpPr>
          <p:nvPr>
            <p:ph type="subTitle" idx="14"/>
          </p:nvPr>
        </p:nvSpPr>
        <p:spPr>
          <a:xfrm>
            <a:off x="5956131" y="1167632"/>
            <a:ext cx="2483700" cy="460500"/>
          </a:xfrm>
        </p:spPr>
        <p:txBody>
          <a:bodyPr/>
          <a:lstStyle/>
          <a:p>
            <a:r>
              <a:rPr lang="fr-FR" sz="1800" i="1" dirty="0">
                <a:solidFill>
                  <a:schemeClr val="accent4">
                    <a:lumMod val="50000"/>
                  </a:schemeClr>
                </a:solidFill>
                <a:effectLst/>
                <a:latin typeface="Lucida Fax" panose="02060602050505020204" pitchFamily="18" charset="0"/>
                <a:ea typeface="Times New Roman" panose="02020603050405020304" pitchFamily="18" charset="0"/>
              </a:rPr>
              <a:t>le cinéma</a:t>
            </a:r>
            <a:endParaRPr lang="fr-FR" i="1" dirty="0">
              <a:solidFill>
                <a:schemeClr val="accent4">
                  <a:lumMod val="50000"/>
                </a:schemeClr>
              </a:solidFill>
              <a:latin typeface="Lucida Fax" panose="02060602050505020204" pitchFamily="18" charset="0"/>
            </a:endParaRPr>
          </a:p>
        </p:txBody>
      </p:sp>
      <p:sp>
        <p:nvSpPr>
          <p:cNvPr id="14" name="Sous-titre 13">
            <a:extLst>
              <a:ext uri="{FF2B5EF4-FFF2-40B4-BE49-F238E27FC236}">
                <a16:creationId xmlns:a16="http://schemas.microsoft.com/office/drawing/2014/main" id="{8B48B3EA-910D-D89C-F328-21EE362E6230}"/>
              </a:ext>
            </a:extLst>
          </p:cNvPr>
          <p:cNvSpPr>
            <a:spLocks noGrp="1"/>
          </p:cNvSpPr>
          <p:nvPr>
            <p:ph type="subTitle" idx="15"/>
          </p:nvPr>
        </p:nvSpPr>
        <p:spPr>
          <a:xfrm>
            <a:off x="5956131" y="3083739"/>
            <a:ext cx="2483700" cy="457200"/>
          </a:xfrm>
        </p:spPr>
        <p:txBody>
          <a:bodyPr/>
          <a:lstStyle/>
          <a:p>
            <a:r>
              <a:rPr lang="fr-FR" sz="1800" dirty="0">
                <a:solidFill>
                  <a:schemeClr val="accent4">
                    <a:lumMod val="50000"/>
                  </a:schemeClr>
                </a:solidFill>
                <a:effectLst/>
                <a:latin typeface="Times New Roman" panose="02020603050405020304" pitchFamily="18" charset="0"/>
                <a:ea typeface="Times New Roman" panose="02020603050405020304" pitchFamily="18" charset="0"/>
              </a:rPr>
              <a:t> </a:t>
            </a:r>
            <a:r>
              <a:rPr lang="fr-FR" sz="1800" i="1" dirty="0">
                <a:solidFill>
                  <a:schemeClr val="accent4">
                    <a:lumMod val="50000"/>
                  </a:schemeClr>
                </a:solidFill>
                <a:effectLst/>
                <a:latin typeface="Lucida Fax" panose="02060602050505020204" pitchFamily="18" charset="0"/>
                <a:ea typeface="Times New Roman" panose="02020603050405020304" pitchFamily="18" charset="0"/>
              </a:rPr>
              <a:t>l’internet</a:t>
            </a:r>
            <a:endParaRPr lang="fr-FR" i="1" dirty="0">
              <a:solidFill>
                <a:schemeClr val="accent4">
                  <a:lumMod val="50000"/>
                </a:schemeClr>
              </a:solidFill>
              <a:latin typeface="Lucida Fax" panose="02060602050505020204" pitchFamily="18" charset="0"/>
            </a:endParaRPr>
          </a:p>
        </p:txBody>
      </p:sp>
      <p:pic>
        <p:nvPicPr>
          <p:cNvPr id="1026" name="Picture 2" descr="Televisons - RadioActive Electronics">
            <a:extLst>
              <a:ext uri="{FF2B5EF4-FFF2-40B4-BE49-F238E27FC236}">
                <a16:creationId xmlns:a16="http://schemas.microsoft.com/office/drawing/2014/main" id="{27FF538B-8B28-D98E-7110-0AE0D6032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384" y="1781241"/>
            <a:ext cx="1323637" cy="1046095"/>
          </a:xfrm>
          <a:prstGeom prst="roundRect">
            <a:avLst>
              <a:gd name="adj" fmla="val 266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Panneau d'affichage avec vitrine Silkolor - Silkolor">
            <a:extLst>
              <a:ext uri="{FF2B5EF4-FFF2-40B4-BE49-F238E27FC236}">
                <a16:creationId xmlns:a16="http://schemas.microsoft.com/office/drawing/2014/main" id="{101AE69A-CCF1-27DB-4A84-6FCF7ED43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396" y="3629891"/>
            <a:ext cx="1178929" cy="10704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Vos campagnes publicitaires avec netizis">
            <a:extLst>
              <a:ext uri="{FF2B5EF4-FFF2-40B4-BE49-F238E27FC236}">
                <a16:creationId xmlns:a16="http://schemas.microsoft.com/office/drawing/2014/main" id="{336550E2-F954-2B9E-2A67-E40C761A1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263" y="1781241"/>
            <a:ext cx="1296986" cy="975813"/>
          </a:xfrm>
          <a:prstGeom prst="roundRect">
            <a:avLst>
              <a:gd name="adj" fmla="val 244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La presse écrite - Vocabulaire">
            <a:extLst>
              <a:ext uri="{FF2B5EF4-FFF2-40B4-BE49-F238E27FC236}">
                <a16:creationId xmlns:a16="http://schemas.microsoft.com/office/drawing/2014/main" id="{F79C8B00-6143-5FBF-C30F-01EC5071B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2082" y="1781241"/>
            <a:ext cx="1323638" cy="1050103"/>
          </a:xfrm>
          <a:prstGeom prst="roundRect">
            <a:avLst>
              <a:gd name="adj" fmla="val 2920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4" name="Picture 10" descr="Comment améliorer votre communication interne?">
            <a:extLst>
              <a:ext uri="{FF2B5EF4-FFF2-40B4-BE49-F238E27FC236}">
                <a16:creationId xmlns:a16="http://schemas.microsoft.com/office/drawing/2014/main" id="{34DD79F5-531A-C403-EC64-A239156802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1361" y="3629890"/>
            <a:ext cx="1348790" cy="1070487"/>
          </a:xfrm>
          <a:prstGeom prst="roundRect">
            <a:avLst>
              <a:gd name="adj" fmla="val 2040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6" name="Picture 12" descr="Midland XT511 Base Camp 2-Way Communication Radio with Crank">
            <a:extLst>
              <a:ext uri="{FF2B5EF4-FFF2-40B4-BE49-F238E27FC236}">
                <a16:creationId xmlns:a16="http://schemas.microsoft.com/office/drawing/2014/main" id="{42F75EA1-E517-1453-38A0-6D1789A21F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2082" y="3537479"/>
            <a:ext cx="1323638" cy="1162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cxnSp>
        <p:nvCxnSpPr>
          <p:cNvPr id="16" name="Connecteur droit 15">
            <a:extLst>
              <a:ext uri="{FF2B5EF4-FFF2-40B4-BE49-F238E27FC236}">
                <a16:creationId xmlns:a16="http://schemas.microsoft.com/office/drawing/2014/main" id="{58687FEE-A957-A41B-D055-B070DCF0FE3B}"/>
              </a:ext>
            </a:extLst>
          </p:cNvPr>
          <p:cNvCxnSpPr/>
          <p:nvPr/>
        </p:nvCxnSpPr>
        <p:spPr>
          <a:xfrm>
            <a:off x="3388694" y="1628132"/>
            <a:ext cx="0" cy="2805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050821B5-72A7-1E31-C781-945D205E0216}"/>
              </a:ext>
            </a:extLst>
          </p:cNvPr>
          <p:cNvCxnSpPr/>
          <p:nvPr/>
        </p:nvCxnSpPr>
        <p:spPr>
          <a:xfrm>
            <a:off x="6159603" y="1655396"/>
            <a:ext cx="0" cy="2805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68136E5-756F-D8E5-9784-5F69F8F756C4}"/>
              </a:ext>
            </a:extLst>
          </p:cNvPr>
          <p:cNvCxnSpPr>
            <a:cxnSpLocks/>
          </p:cNvCxnSpPr>
          <p:nvPr/>
        </p:nvCxnSpPr>
        <p:spPr>
          <a:xfrm flipH="1">
            <a:off x="1614055" y="3058169"/>
            <a:ext cx="63960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349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chemin : horizontal 3">
            <a:extLst>
              <a:ext uri="{FF2B5EF4-FFF2-40B4-BE49-F238E27FC236}">
                <a16:creationId xmlns:a16="http://schemas.microsoft.com/office/drawing/2014/main" id="{18613898-990E-6D70-EAC8-B932839E6A09}"/>
              </a:ext>
            </a:extLst>
          </p:cNvPr>
          <p:cNvSpPr/>
          <p:nvPr/>
        </p:nvSpPr>
        <p:spPr>
          <a:xfrm>
            <a:off x="865415" y="228600"/>
            <a:ext cx="7641772" cy="1028700"/>
          </a:xfrm>
          <a:prstGeom prst="horizontalScroll">
            <a:avLst>
              <a:gd name="adj" fmla="val 117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D71B818-C953-00AB-C1BE-0EB432915F11}"/>
              </a:ext>
            </a:extLst>
          </p:cNvPr>
          <p:cNvSpPr>
            <a:spLocks noGrp="1"/>
          </p:cNvSpPr>
          <p:nvPr>
            <p:ph type="title"/>
          </p:nvPr>
        </p:nvSpPr>
        <p:spPr>
          <a:xfrm>
            <a:off x="985894" y="456600"/>
            <a:ext cx="7400814" cy="572700"/>
          </a:xfrm>
        </p:spPr>
        <p:txBody>
          <a:bodyPr/>
          <a:lstStyle/>
          <a:p>
            <a:r>
              <a:rPr lang="fr-FR" sz="2600" dirty="0">
                <a:solidFill>
                  <a:schemeClr val="accent4">
                    <a:lumMod val="50000"/>
                  </a:schemeClr>
                </a:solidFill>
                <a:latin typeface="Lucida Calligraphy" panose="03010101010101010101" pitchFamily="66" charset="0"/>
              </a:rPr>
              <a:t>STRATEGIE DE COMMMUNICATION</a:t>
            </a:r>
          </a:p>
        </p:txBody>
      </p:sp>
      <p:sp>
        <p:nvSpPr>
          <p:cNvPr id="3" name="Sous-titre 2">
            <a:extLst>
              <a:ext uri="{FF2B5EF4-FFF2-40B4-BE49-F238E27FC236}">
                <a16:creationId xmlns:a16="http://schemas.microsoft.com/office/drawing/2014/main" id="{7F9A0107-F994-47E4-80F8-762C76FD06D7}"/>
              </a:ext>
            </a:extLst>
          </p:cNvPr>
          <p:cNvSpPr>
            <a:spLocks noGrp="1"/>
          </p:cNvSpPr>
          <p:nvPr>
            <p:ph type="subTitle" idx="1"/>
          </p:nvPr>
        </p:nvSpPr>
        <p:spPr/>
        <p:txBody>
          <a:bodyPr/>
          <a:lstStyle/>
          <a:p>
            <a:pPr>
              <a:spcAft>
                <a:spcPts val="1200"/>
              </a:spcAft>
              <a:buFont typeface="Wingdings" panose="05000000000000000000" pitchFamily="2" charset="2"/>
              <a:buChar char="Ø"/>
            </a:pPr>
            <a:r>
              <a:rPr lang="fr-FR"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Hors media</a:t>
            </a:r>
            <a:endParaRPr lang="fr-FR"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127000" indent="0">
              <a:spcAft>
                <a:spcPts val="1200"/>
              </a:spcAft>
              <a:buNone/>
            </a:pPr>
            <a:r>
              <a:rPr lang="fr-FR" sz="18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La communication hors média représente toutes les communications qui ne passent pas par les médias standards. On peut en citer certaines :</a:t>
            </a:r>
            <a:endParaRPr lang="fr-FR" sz="18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nSpc>
                <a:spcPct val="150000"/>
              </a:lnSpc>
              <a:buSzPts val="1000"/>
              <a:buFont typeface="Wingdings" panose="05000000000000000000" pitchFamily="2" charset="2"/>
              <a:buChar char="ü"/>
              <a:tabLst>
                <a:tab pos="457200" algn="l"/>
              </a:tabLst>
            </a:pPr>
            <a:r>
              <a:rPr lang="fr-FR" sz="14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Les événements physiques (salons, foires, conférences…)</a:t>
            </a:r>
            <a:endParaRPr lang="fr-FR" sz="14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nSpc>
                <a:spcPct val="150000"/>
              </a:lnSpc>
              <a:buSzPts val="1000"/>
              <a:buFont typeface="Wingdings" panose="05000000000000000000" pitchFamily="2" charset="2"/>
              <a:buChar char="ü"/>
              <a:tabLst>
                <a:tab pos="457200" algn="l"/>
              </a:tabLst>
            </a:pPr>
            <a:r>
              <a:rPr lang="fr-FR" sz="14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Le marketing direct.</a:t>
            </a:r>
            <a:endParaRPr lang="fr-FR" sz="14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nSpc>
                <a:spcPct val="150000"/>
              </a:lnSpc>
              <a:buSzPts val="1000"/>
              <a:buFont typeface="Wingdings" panose="05000000000000000000" pitchFamily="2" charset="2"/>
              <a:buChar char="ü"/>
              <a:tabLst>
                <a:tab pos="457200" algn="l"/>
              </a:tabLst>
            </a:pPr>
            <a:r>
              <a:rPr lang="fr-FR" sz="14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Le catalogue de vente par correspondance</a:t>
            </a:r>
            <a:endParaRPr lang="fr-FR" sz="14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nSpc>
                <a:spcPct val="150000"/>
              </a:lnSpc>
              <a:buSzPts val="1000"/>
              <a:buFont typeface="Wingdings" panose="05000000000000000000" pitchFamily="2" charset="2"/>
              <a:buChar char="ü"/>
              <a:tabLst>
                <a:tab pos="457200" algn="l"/>
              </a:tabLst>
            </a:pPr>
            <a:r>
              <a:rPr lang="fr-FR" sz="14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La distribution en boite aux lettres.</a:t>
            </a:r>
            <a:endParaRPr lang="fr-FR" sz="14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nSpc>
                <a:spcPct val="150000"/>
              </a:lnSpc>
              <a:buSzPts val="1000"/>
              <a:buFont typeface="Wingdings" panose="05000000000000000000" pitchFamily="2" charset="2"/>
              <a:buChar char="ü"/>
              <a:tabLst>
                <a:tab pos="457200" algn="l"/>
              </a:tabLst>
            </a:pPr>
            <a:r>
              <a:rPr lang="fr-FR" sz="14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Le parrainage.</a:t>
            </a:r>
            <a:endParaRPr lang="fr-FR" sz="14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nSpc>
                <a:spcPct val="150000"/>
              </a:lnSpc>
              <a:buSzPts val="1000"/>
              <a:buFont typeface="Wingdings" panose="05000000000000000000" pitchFamily="2" charset="2"/>
              <a:buChar char="ü"/>
              <a:tabLst>
                <a:tab pos="457200" algn="l"/>
              </a:tabLst>
            </a:pPr>
            <a:r>
              <a:rPr lang="fr-FR" sz="14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Le mécénat.</a:t>
            </a:r>
            <a:endParaRPr lang="fr-FR" sz="14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nSpc>
                <a:spcPct val="150000"/>
              </a:lnSpc>
              <a:buSzPts val="1000"/>
              <a:buFont typeface="Wingdings" panose="05000000000000000000" pitchFamily="2" charset="2"/>
              <a:buChar char="ü"/>
              <a:tabLst>
                <a:tab pos="457200" algn="l"/>
              </a:tabLst>
            </a:pPr>
            <a:r>
              <a:rPr lang="fr-FR" sz="14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Les actions de relations publiques.</a:t>
            </a:r>
            <a:endParaRPr lang="fr-FR" sz="14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127000" indent="0">
              <a:buNone/>
            </a:pPr>
            <a:endParaRPr lang="fr-FR" dirty="0"/>
          </a:p>
        </p:txBody>
      </p:sp>
      <p:pic>
        <p:nvPicPr>
          <p:cNvPr id="10242" name="Picture 2" descr="3 avantages de la communication hors média | Groupe l'Avenir">
            <a:extLst>
              <a:ext uri="{FF2B5EF4-FFF2-40B4-BE49-F238E27FC236}">
                <a16:creationId xmlns:a16="http://schemas.microsoft.com/office/drawing/2014/main" id="{6EB875B6-AAE5-C859-60BA-26847D35A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771" y="2571750"/>
            <a:ext cx="3151416" cy="194791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6118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rchemin : horizontal 9">
            <a:extLst>
              <a:ext uri="{FF2B5EF4-FFF2-40B4-BE49-F238E27FC236}">
                <a16:creationId xmlns:a16="http://schemas.microsoft.com/office/drawing/2014/main" id="{47AC4715-4F9B-A6D3-B100-4A9E7C3E796C}"/>
              </a:ext>
            </a:extLst>
          </p:cNvPr>
          <p:cNvSpPr/>
          <p:nvPr/>
        </p:nvSpPr>
        <p:spPr>
          <a:xfrm>
            <a:off x="841167" y="334738"/>
            <a:ext cx="7641772" cy="1028700"/>
          </a:xfrm>
          <a:prstGeom prst="horizontalScroll">
            <a:avLst>
              <a:gd name="adj" fmla="val 117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2E7074-8859-C811-0E22-2F309CFE1A02}"/>
              </a:ext>
            </a:extLst>
          </p:cNvPr>
          <p:cNvSpPr>
            <a:spLocks noGrp="1"/>
          </p:cNvSpPr>
          <p:nvPr>
            <p:ph type="title"/>
          </p:nvPr>
        </p:nvSpPr>
        <p:spPr>
          <a:xfrm>
            <a:off x="713250" y="562738"/>
            <a:ext cx="7717500" cy="572700"/>
          </a:xfrm>
        </p:spPr>
        <p:txBody>
          <a:bodyPr/>
          <a:lstStyle/>
          <a:p>
            <a:r>
              <a:rPr lang="fr-FR" sz="2800" dirty="0">
                <a:solidFill>
                  <a:schemeClr val="accent4">
                    <a:lumMod val="50000"/>
                  </a:schemeClr>
                </a:solidFill>
                <a:latin typeface="Lucida Calligraphy" panose="03010101010101010101" pitchFamily="66" charset="0"/>
              </a:rPr>
              <a:t>BUDGET DES INVESTISSEMNETS</a:t>
            </a:r>
          </a:p>
        </p:txBody>
      </p:sp>
      <p:graphicFrame>
        <p:nvGraphicFramePr>
          <p:cNvPr id="9" name="Tableau 8">
            <a:extLst>
              <a:ext uri="{FF2B5EF4-FFF2-40B4-BE49-F238E27FC236}">
                <a16:creationId xmlns:a16="http://schemas.microsoft.com/office/drawing/2014/main" id="{EFD893F5-6A75-EB7A-3871-58E8C1E6E048}"/>
              </a:ext>
            </a:extLst>
          </p:cNvPr>
          <p:cNvGraphicFramePr>
            <a:graphicFrameLocks noGrp="1"/>
          </p:cNvGraphicFramePr>
          <p:nvPr>
            <p:extLst>
              <p:ext uri="{D42A27DB-BD31-4B8C-83A1-F6EECF244321}">
                <p14:modId xmlns:p14="http://schemas.microsoft.com/office/powerpoint/2010/main" val="972925721"/>
              </p:ext>
            </p:extLst>
          </p:nvPr>
        </p:nvGraphicFramePr>
        <p:xfrm>
          <a:off x="1364672" y="1670924"/>
          <a:ext cx="6594762" cy="2623488"/>
        </p:xfrm>
        <a:graphic>
          <a:graphicData uri="http://schemas.openxmlformats.org/drawingml/2006/table">
            <a:tbl>
              <a:tblPr firstRow="1" firstCol="1" bandRow="1">
                <a:tableStyleId>{F348E56F-43AA-433A-BD85-76BC0EE2A093}</a:tableStyleId>
              </a:tblPr>
              <a:tblGrid>
                <a:gridCol w="3297381">
                  <a:extLst>
                    <a:ext uri="{9D8B030D-6E8A-4147-A177-3AD203B41FA5}">
                      <a16:colId xmlns:a16="http://schemas.microsoft.com/office/drawing/2014/main" val="1086376946"/>
                    </a:ext>
                  </a:extLst>
                </a:gridCol>
                <a:gridCol w="3297381">
                  <a:extLst>
                    <a:ext uri="{9D8B030D-6E8A-4147-A177-3AD203B41FA5}">
                      <a16:colId xmlns:a16="http://schemas.microsoft.com/office/drawing/2014/main" val="2427268611"/>
                    </a:ext>
                  </a:extLst>
                </a:gridCol>
              </a:tblGrid>
              <a:tr h="655872">
                <a:tc>
                  <a:txBody>
                    <a:bodyPr/>
                    <a:lstStyle/>
                    <a:p>
                      <a:pPr>
                        <a:lnSpc>
                          <a:spcPct val="150000"/>
                        </a:lnSpc>
                        <a:spcAft>
                          <a:spcPts val="1200"/>
                        </a:spcAft>
                      </a:pPr>
                      <a:r>
                        <a:rPr lang="fr-FR" sz="1200" dirty="0">
                          <a:effectLst/>
                        </a:rPr>
                        <a:t>                       </a:t>
                      </a:r>
                      <a:r>
                        <a:rPr lang="fr-FR" sz="1600" b="1" i="0" dirty="0">
                          <a:effectLst/>
                          <a:latin typeface="Lucida Calligraphy" panose="03010101010101010101" pitchFamily="66" charset="0"/>
                        </a:rPr>
                        <a:t>ELEMENTS</a:t>
                      </a:r>
                      <a:endParaRPr lang="fr-FR" sz="1100" b="1" i="0" dirty="0">
                        <a:effectLst/>
                        <a:latin typeface="Lucida Calligraphy" panose="03010101010101010101" pitchFamily="66"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gn="l">
                        <a:lnSpc>
                          <a:spcPct val="150000"/>
                        </a:lnSpc>
                        <a:spcAft>
                          <a:spcPts val="1200"/>
                        </a:spcAft>
                      </a:pPr>
                      <a:r>
                        <a:rPr lang="fr-FR" sz="1200" dirty="0">
                          <a:effectLst/>
                        </a:rPr>
                        <a:t>                      </a:t>
                      </a:r>
                      <a:r>
                        <a:rPr lang="fr-FR" sz="1600" b="1" i="0" u="none" dirty="0">
                          <a:effectLst/>
                          <a:latin typeface="Lucida Calligraphy" panose="03010101010101010101" pitchFamily="66" charset="0"/>
                        </a:rPr>
                        <a:t>MONTANTS</a:t>
                      </a:r>
                      <a:endParaRPr lang="fr-FR" sz="1100" b="1" i="0" u="none" dirty="0">
                        <a:effectLst/>
                        <a:latin typeface="Lucida Calligraphy" panose="03010101010101010101" pitchFamily="66"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1448970916"/>
                  </a:ext>
                </a:extLst>
              </a:tr>
              <a:tr h="655872">
                <a:tc>
                  <a:txBody>
                    <a:bodyPr/>
                    <a:lstStyle/>
                    <a:p>
                      <a:pPr>
                        <a:lnSpc>
                          <a:spcPct val="150000"/>
                        </a:lnSpc>
                        <a:spcAft>
                          <a:spcPts val="1200"/>
                        </a:spcAft>
                      </a:pPr>
                      <a:r>
                        <a:rPr lang="fr-FR" sz="1200">
                          <a:effectLst/>
                        </a:rPr>
                        <a:t>Coût des immobilisations incorporelles</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200">
                          <a:effectLst/>
                        </a:rPr>
                        <a:t>880.000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1908062433"/>
                  </a:ext>
                </a:extLst>
              </a:tr>
              <a:tr h="655872">
                <a:tc>
                  <a:txBody>
                    <a:bodyPr/>
                    <a:lstStyle/>
                    <a:p>
                      <a:pPr>
                        <a:lnSpc>
                          <a:spcPct val="150000"/>
                        </a:lnSpc>
                        <a:spcAft>
                          <a:spcPts val="1200"/>
                        </a:spcAft>
                      </a:pPr>
                      <a:r>
                        <a:rPr lang="fr-FR" sz="1200" dirty="0">
                          <a:effectLst/>
                        </a:rPr>
                        <a:t>Coût des immobilisations corporelles</a:t>
                      </a:r>
                      <a:endParaRPr lang="fr-FR"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200" dirty="0">
                          <a:effectLst/>
                        </a:rPr>
                        <a:t>4.076.300</a:t>
                      </a:r>
                      <a:endParaRPr lang="fr-FR"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1904661671"/>
                  </a:ext>
                </a:extLst>
              </a:tr>
              <a:tr h="655872">
                <a:tc>
                  <a:txBody>
                    <a:bodyPr/>
                    <a:lstStyle/>
                    <a:p>
                      <a:pPr>
                        <a:lnSpc>
                          <a:spcPct val="150000"/>
                        </a:lnSpc>
                        <a:spcAft>
                          <a:spcPts val="1200"/>
                        </a:spcAft>
                      </a:pPr>
                      <a:r>
                        <a:rPr lang="fr-FR" sz="1200" b="1" dirty="0">
                          <a:effectLst/>
                        </a:rPr>
                        <a:t>TOTAL</a:t>
                      </a:r>
                      <a:endParaRPr lang="fr-FR"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200" b="1" dirty="0">
                          <a:effectLst/>
                        </a:rPr>
                        <a:t>4.896.300</a:t>
                      </a:r>
                      <a:endParaRPr lang="fr-FR"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1747827930"/>
                  </a:ext>
                </a:extLst>
              </a:tr>
            </a:tbl>
          </a:graphicData>
        </a:graphic>
      </p:graphicFrame>
    </p:spTree>
    <p:extLst>
      <p:ext uri="{BB962C8B-B14F-4D97-AF65-F5344CB8AC3E}">
        <p14:creationId xmlns:p14="http://schemas.microsoft.com/office/powerpoint/2010/main" val="297077984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chemin : horizontal 4">
            <a:extLst>
              <a:ext uri="{FF2B5EF4-FFF2-40B4-BE49-F238E27FC236}">
                <a16:creationId xmlns:a16="http://schemas.microsoft.com/office/drawing/2014/main" id="{0C71773A-9845-07C6-62B8-970500B9EC92}"/>
              </a:ext>
            </a:extLst>
          </p:cNvPr>
          <p:cNvSpPr/>
          <p:nvPr/>
        </p:nvSpPr>
        <p:spPr>
          <a:xfrm>
            <a:off x="865415" y="318406"/>
            <a:ext cx="7641772" cy="938893"/>
          </a:xfrm>
          <a:prstGeom prst="horizontalScroll">
            <a:avLst>
              <a:gd name="adj" fmla="val 117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63D793F-F0E3-29CF-E623-29C924F185E5}"/>
              </a:ext>
            </a:extLst>
          </p:cNvPr>
          <p:cNvSpPr>
            <a:spLocks noGrp="1"/>
          </p:cNvSpPr>
          <p:nvPr>
            <p:ph type="title"/>
          </p:nvPr>
        </p:nvSpPr>
        <p:spPr/>
        <p:txBody>
          <a:bodyPr/>
          <a:lstStyle/>
          <a:p>
            <a:r>
              <a:rPr lang="fr-FR" dirty="0">
                <a:solidFill>
                  <a:schemeClr val="accent4">
                    <a:lumMod val="50000"/>
                  </a:schemeClr>
                </a:solidFill>
                <a:latin typeface="Lucida Calligraphy" panose="03010101010101010101" pitchFamily="66" charset="0"/>
              </a:rPr>
              <a:t>COUT DU PROJET</a:t>
            </a:r>
          </a:p>
        </p:txBody>
      </p:sp>
      <p:graphicFrame>
        <p:nvGraphicFramePr>
          <p:cNvPr id="4" name="Tableau 3">
            <a:extLst>
              <a:ext uri="{FF2B5EF4-FFF2-40B4-BE49-F238E27FC236}">
                <a16:creationId xmlns:a16="http://schemas.microsoft.com/office/drawing/2014/main" id="{4F5A656C-E53F-AD0B-D5A0-E3CCCBD9212A}"/>
              </a:ext>
            </a:extLst>
          </p:cNvPr>
          <p:cNvGraphicFramePr>
            <a:graphicFrameLocks noGrp="1"/>
          </p:cNvGraphicFramePr>
          <p:nvPr>
            <p:extLst>
              <p:ext uri="{D42A27DB-BD31-4B8C-83A1-F6EECF244321}">
                <p14:modId xmlns:p14="http://schemas.microsoft.com/office/powerpoint/2010/main" val="1050251080"/>
              </p:ext>
            </p:extLst>
          </p:nvPr>
        </p:nvGraphicFramePr>
        <p:xfrm>
          <a:off x="1143000" y="1649185"/>
          <a:ext cx="6596744" cy="2318656"/>
        </p:xfrm>
        <a:graphic>
          <a:graphicData uri="http://schemas.openxmlformats.org/drawingml/2006/table">
            <a:tbl>
              <a:tblPr firstRow="1" firstCol="1" bandRow="1">
                <a:tableStyleId>{F348E56F-43AA-433A-BD85-76BC0EE2A093}</a:tableStyleId>
              </a:tblPr>
              <a:tblGrid>
                <a:gridCol w="3298372">
                  <a:extLst>
                    <a:ext uri="{9D8B030D-6E8A-4147-A177-3AD203B41FA5}">
                      <a16:colId xmlns:a16="http://schemas.microsoft.com/office/drawing/2014/main" val="3002530940"/>
                    </a:ext>
                  </a:extLst>
                </a:gridCol>
                <a:gridCol w="3298372">
                  <a:extLst>
                    <a:ext uri="{9D8B030D-6E8A-4147-A177-3AD203B41FA5}">
                      <a16:colId xmlns:a16="http://schemas.microsoft.com/office/drawing/2014/main" val="749030731"/>
                    </a:ext>
                  </a:extLst>
                </a:gridCol>
              </a:tblGrid>
              <a:tr h="579664">
                <a:tc>
                  <a:txBody>
                    <a:bodyPr/>
                    <a:lstStyle/>
                    <a:p>
                      <a:pPr>
                        <a:lnSpc>
                          <a:spcPct val="150000"/>
                        </a:lnSpc>
                        <a:spcAft>
                          <a:spcPts val="1200"/>
                        </a:spcAft>
                      </a:pPr>
                      <a:r>
                        <a:rPr lang="fr-FR" sz="1600" b="1" i="0" dirty="0">
                          <a:effectLst/>
                          <a:latin typeface="Lucida Calligraphy" panose="03010101010101010101" pitchFamily="66" charset="0"/>
                        </a:rPr>
                        <a:t>            ELEMENTS</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dirty="0">
                          <a:effectLst/>
                        </a:rPr>
                        <a:t>                </a:t>
                      </a:r>
                      <a:r>
                        <a:rPr lang="fr-FR" sz="1600" b="1" i="0" u="none" dirty="0">
                          <a:effectLst/>
                          <a:latin typeface="Lucida Calligraphy" panose="03010101010101010101" pitchFamily="66" charset="0"/>
                        </a:rPr>
                        <a:t>MONTANTS</a:t>
                      </a:r>
                      <a:endParaRPr lang="fr-FR"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3876247349"/>
                  </a:ext>
                </a:extLst>
              </a:tr>
              <a:tr h="579664">
                <a:tc>
                  <a:txBody>
                    <a:bodyPr/>
                    <a:lstStyle/>
                    <a:p>
                      <a:pPr>
                        <a:lnSpc>
                          <a:spcPct val="150000"/>
                        </a:lnSpc>
                        <a:spcAft>
                          <a:spcPts val="1200"/>
                        </a:spcAft>
                      </a:pPr>
                      <a:r>
                        <a:rPr lang="fr-FR" sz="1400">
                          <a:effectLst/>
                        </a:rPr>
                        <a:t>Budget des investissement</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4.896.300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3835669222"/>
                  </a:ext>
                </a:extLst>
              </a:tr>
              <a:tr h="579664">
                <a:tc>
                  <a:txBody>
                    <a:bodyPr/>
                    <a:lstStyle/>
                    <a:p>
                      <a:pPr>
                        <a:lnSpc>
                          <a:spcPct val="150000"/>
                        </a:lnSpc>
                        <a:spcAft>
                          <a:spcPts val="1200"/>
                        </a:spcAft>
                      </a:pPr>
                      <a:r>
                        <a:rPr lang="fr-FR" sz="1400">
                          <a:effectLst/>
                        </a:rPr>
                        <a:t>Montant BFR </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3.082.200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4009447792"/>
                  </a:ext>
                </a:extLst>
              </a:tr>
              <a:tr h="579664">
                <a:tc>
                  <a:txBody>
                    <a:bodyPr/>
                    <a:lstStyle/>
                    <a:p>
                      <a:pPr>
                        <a:lnSpc>
                          <a:spcPct val="150000"/>
                        </a:lnSpc>
                        <a:spcAft>
                          <a:spcPts val="1200"/>
                        </a:spcAft>
                      </a:pPr>
                      <a:r>
                        <a:rPr lang="fr-FR" sz="1400" b="1" dirty="0">
                          <a:effectLst/>
                        </a:rPr>
                        <a:t>TOTAL</a:t>
                      </a:r>
                      <a:endParaRPr lang="fr-FR"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b="1" dirty="0">
                          <a:effectLst/>
                        </a:rPr>
                        <a:t>7.978.500</a:t>
                      </a:r>
                      <a:endParaRPr lang="fr-FR"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545605232"/>
                  </a:ext>
                </a:extLst>
              </a:tr>
            </a:tbl>
          </a:graphicData>
        </a:graphic>
      </p:graphicFrame>
    </p:spTree>
    <p:extLst>
      <p:ext uri="{BB962C8B-B14F-4D97-AF65-F5344CB8AC3E}">
        <p14:creationId xmlns:p14="http://schemas.microsoft.com/office/powerpoint/2010/main" val="14028150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rchemin : horizontal 7">
            <a:extLst>
              <a:ext uri="{FF2B5EF4-FFF2-40B4-BE49-F238E27FC236}">
                <a16:creationId xmlns:a16="http://schemas.microsoft.com/office/drawing/2014/main" id="{B45708DA-07DE-31ED-022E-CB61738B95A6}"/>
              </a:ext>
            </a:extLst>
          </p:cNvPr>
          <p:cNvSpPr/>
          <p:nvPr/>
        </p:nvSpPr>
        <p:spPr>
          <a:xfrm>
            <a:off x="865415" y="228600"/>
            <a:ext cx="7641772" cy="1028700"/>
          </a:xfrm>
          <a:prstGeom prst="horizontalScroll">
            <a:avLst>
              <a:gd name="adj" fmla="val 117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DC9023A6-7D34-957C-D725-FF69DB303FB9}"/>
              </a:ext>
            </a:extLst>
          </p:cNvPr>
          <p:cNvSpPr>
            <a:spLocks noGrp="1"/>
          </p:cNvSpPr>
          <p:nvPr>
            <p:ph type="title"/>
          </p:nvPr>
        </p:nvSpPr>
        <p:spPr/>
        <p:txBody>
          <a:bodyPr/>
          <a:lstStyle/>
          <a:p>
            <a:r>
              <a:rPr lang="fr-FR" dirty="0">
                <a:solidFill>
                  <a:schemeClr val="accent4">
                    <a:lumMod val="50000"/>
                  </a:schemeClr>
                </a:solidFill>
                <a:latin typeface="Lucida Calligraphy" panose="03010101010101010101" pitchFamily="66" charset="0"/>
              </a:rPr>
              <a:t>PLAN DE FINANCEMENT</a:t>
            </a:r>
          </a:p>
        </p:txBody>
      </p:sp>
      <p:graphicFrame>
        <p:nvGraphicFramePr>
          <p:cNvPr id="4" name="Tableau 3">
            <a:extLst>
              <a:ext uri="{FF2B5EF4-FFF2-40B4-BE49-F238E27FC236}">
                <a16:creationId xmlns:a16="http://schemas.microsoft.com/office/drawing/2014/main" id="{F855AE15-7C9D-602B-DA91-B2BACC9A8311}"/>
              </a:ext>
            </a:extLst>
          </p:cNvPr>
          <p:cNvGraphicFramePr>
            <a:graphicFrameLocks noGrp="1"/>
          </p:cNvGraphicFramePr>
          <p:nvPr>
            <p:extLst>
              <p:ext uri="{D42A27DB-BD31-4B8C-83A1-F6EECF244321}">
                <p14:modId xmlns:p14="http://schemas.microsoft.com/office/powerpoint/2010/main" val="1036997740"/>
              </p:ext>
            </p:extLst>
          </p:nvPr>
        </p:nvGraphicFramePr>
        <p:xfrm>
          <a:off x="1208315" y="1659894"/>
          <a:ext cx="6955972" cy="2506436"/>
        </p:xfrm>
        <a:graphic>
          <a:graphicData uri="http://schemas.openxmlformats.org/drawingml/2006/table">
            <a:tbl>
              <a:tblPr firstRow="1" firstCol="1" bandRow="1">
                <a:tableStyleId>{F348E56F-43AA-433A-BD85-76BC0EE2A093}</a:tableStyleId>
              </a:tblPr>
              <a:tblGrid>
                <a:gridCol w="3477986">
                  <a:extLst>
                    <a:ext uri="{9D8B030D-6E8A-4147-A177-3AD203B41FA5}">
                      <a16:colId xmlns:a16="http://schemas.microsoft.com/office/drawing/2014/main" val="1104288527"/>
                    </a:ext>
                  </a:extLst>
                </a:gridCol>
                <a:gridCol w="3477986">
                  <a:extLst>
                    <a:ext uri="{9D8B030D-6E8A-4147-A177-3AD203B41FA5}">
                      <a16:colId xmlns:a16="http://schemas.microsoft.com/office/drawing/2014/main" val="2783910051"/>
                    </a:ext>
                  </a:extLst>
                </a:gridCol>
              </a:tblGrid>
              <a:tr h="626609">
                <a:tc>
                  <a:txBody>
                    <a:bodyPr/>
                    <a:lstStyle/>
                    <a:p>
                      <a:pPr>
                        <a:lnSpc>
                          <a:spcPct val="150000"/>
                        </a:lnSpc>
                        <a:spcAft>
                          <a:spcPts val="1200"/>
                        </a:spcAft>
                      </a:pPr>
                      <a:r>
                        <a:rPr lang="fr-FR" sz="1400" b="1" i="0" dirty="0">
                          <a:effectLst/>
                          <a:latin typeface="Lucida Calligraphy" panose="03010101010101010101" pitchFamily="66" charset="0"/>
                        </a:rPr>
                        <a:t>              </a:t>
                      </a:r>
                      <a:r>
                        <a:rPr lang="fr-FR" sz="1800" b="1" i="0" dirty="0">
                          <a:effectLst/>
                          <a:latin typeface="Lucida Calligraphy" panose="03010101010101010101" pitchFamily="66" charset="0"/>
                        </a:rPr>
                        <a:t>ELEMENTS</a:t>
                      </a:r>
                      <a:endParaRPr lang="fr-FR"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b="1" i="0" u="none" dirty="0">
                          <a:effectLst/>
                          <a:latin typeface="Lucida Calligraphy" panose="03010101010101010101" pitchFamily="66" charset="0"/>
                        </a:rPr>
                        <a:t>               </a:t>
                      </a:r>
                      <a:r>
                        <a:rPr lang="fr-FR" sz="1800" b="1" i="0" u="none" dirty="0">
                          <a:effectLst/>
                          <a:latin typeface="Lucida Calligraphy" panose="03010101010101010101" pitchFamily="66" charset="0"/>
                        </a:rPr>
                        <a:t>MONTANTS</a:t>
                      </a:r>
                      <a:endParaRPr lang="fr-FR"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2885581523"/>
                  </a:ext>
                </a:extLst>
              </a:tr>
              <a:tr h="626609">
                <a:tc>
                  <a:txBody>
                    <a:bodyPr/>
                    <a:lstStyle/>
                    <a:p>
                      <a:pPr>
                        <a:lnSpc>
                          <a:spcPct val="150000"/>
                        </a:lnSpc>
                        <a:spcAft>
                          <a:spcPts val="1200"/>
                        </a:spcAft>
                      </a:pPr>
                      <a:r>
                        <a:rPr lang="fr-FR" sz="1400" dirty="0">
                          <a:effectLst/>
                        </a:rPr>
                        <a:t>Apport des associés </a:t>
                      </a:r>
                      <a:endParaRPr lang="fr-FR"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2.478.500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3364580770"/>
                  </a:ext>
                </a:extLst>
              </a:tr>
              <a:tr h="626609">
                <a:tc>
                  <a:txBody>
                    <a:bodyPr/>
                    <a:lstStyle/>
                    <a:p>
                      <a:pPr>
                        <a:lnSpc>
                          <a:spcPct val="150000"/>
                        </a:lnSpc>
                        <a:spcAft>
                          <a:spcPts val="1200"/>
                        </a:spcAft>
                      </a:pPr>
                      <a:r>
                        <a:rPr lang="fr-FR" sz="1400" dirty="0">
                          <a:effectLst/>
                        </a:rPr>
                        <a:t>Emprunt </a:t>
                      </a:r>
                      <a:endParaRPr lang="fr-FR"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5.500.000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3534528972"/>
                  </a:ext>
                </a:extLst>
              </a:tr>
              <a:tr h="626609">
                <a:tc>
                  <a:txBody>
                    <a:bodyPr/>
                    <a:lstStyle/>
                    <a:p>
                      <a:pPr>
                        <a:lnSpc>
                          <a:spcPct val="150000"/>
                        </a:lnSpc>
                        <a:spcAft>
                          <a:spcPts val="1200"/>
                        </a:spcAft>
                      </a:pPr>
                      <a:r>
                        <a:rPr lang="fr-FR" sz="1400" b="1" dirty="0">
                          <a:effectLst/>
                        </a:rPr>
                        <a:t>TOTAL</a:t>
                      </a:r>
                      <a:endParaRPr lang="fr-FR"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b="1" dirty="0">
                          <a:effectLst/>
                        </a:rPr>
                        <a:t>7.978.500</a:t>
                      </a:r>
                      <a:endParaRPr lang="fr-FR"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2278342762"/>
                  </a:ext>
                </a:extLst>
              </a:tr>
            </a:tbl>
          </a:graphicData>
        </a:graphic>
      </p:graphicFrame>
      <p:sp>
        <p:nvSpPr>
          <p:cNvPr id="5" name="Rectangle 1">
            <a:extLst>
              <a:ext uri="{FF2B5EF4-FFF2-40B4-BE49-F238E27FC236}">
                <a16:creationId xmlns:a16="http://schemas.microsoft.com/office/drawing/2014/main" id="{1E37AD7F-7AB3-343A-01DC-4917E559C106}"/>
              </a:ext>
            </a:extLst>
          </p:cNvPr>
          <p:cNvSpPr>
            <a:spLocks noGrp="1" noChangeArrowheads="1"/>
          </p:cNvSpPr>
          <p:nvPr>
            <p:ph type="subTitle"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18351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orme libre : forme 96">
            <a:extLst>
              <a:ext uri="{FF2B5EF4-FFF2-40B4-BE49-F238E27FC236}">
                <a16:creationId xmlns:a16="http://schemas.microsoft.com/office/drawing/2014/main" id="{A7EC4755-4097-B064-B674-7E0DA2973A02}"/>
              </a:ext>
            </a:extLst>
          </p:cNvPr>
          <p:cNvSpPr/>
          <p:nvPr/>
        </p:nvSpPr>
        <p:spPr>
          <a:xfrm>
            <a:off x="4177561" y="694459"/>
            <a:ext cx="788876" cy="135615"/>
          </a:xfrm>
          <a:custGeom>
            <a:avLst/>
            <a:gdLst>
              <a:gd name="connsiteX0" fmla="*/ 394438 w 788876"/>
              <a:gd name="connsiteY0" fmla="*/ 0 h 135615"/>
              <a:gd name="connsiteX1" fmla="*/ 708582 w 788876"/>
              <a:gd name="connsiteY1" fmla="*/ 83776 h 135615"/>
              <a:gd name="connsiteX2" fmla="*/ 788876 w 788876"/>
              <a:gd name="connsiteY2" fmla="*/ 135615 h 135615"/>
              <a:gd name="connsiteX3" fmla="*/ 0 w 788876"/>
              <a:gd name="connsiteY3" fmla="*/ 135615 h 135615"/>
              <a:gd name="connsiteX4" fmla="*/ 80294 w 788876"/>
              <a:gd name="connsiteY4" fmla="*/ 83776 h 135615"/>
              <a:gd name="connsiteX5" fmla="*/ 394438 w 788876"/>
              <a:gd name="connsiteY5" fmla="*/ 0 h 13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876" h="135615">
                <a:moveTo>
                  <a:pt x="394438" y="0"/>
                </a:moveTo>
                <a:cubicBezTo>
                  <a:pt x="503833" y="0"/>
                  <a:pt x="609344" y="29330"/>
                  <a:pt x="708582" y="83776"/>
                </a:cubicBezTo>
                <a:lnTo>
                  <a:pt x="788876" y="135615"/>
                </a:lnTo>
                <a:lnTo>
                  <a:pt x="0" y="135615"/>
                </a:lnTo>
                <a:lnTo>
                  <a:pt x="80294" y="83776"/>
                </a:lnTo>
                <a:cubicBezTo>
                  <a:pt x="179532" y="29330"/>
                  <a:pt x="285043" y="0"/>
                  <a:pt x="394438" y="0"/>
                </a:cubicBezTo>
                <a:close/>
              </a:path>
            </a:pathLst>
          </a:custGeom>
          <a:solidFill>
            <a:schemeClr val="bg1"/>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chemeClr val="tx2"/>
                </a:solidFill>
              </a:rPr>
              <a:t>1</a:t>
            </a:r>
          </a:p>
        </p:txBody>
      </p:sp>
      <p:sp>
        <p:nvSpPr>
          <p:cNvPr id="96" name="Forme libre : forme 95">
            <a:extLst>
              <a:ext uri="{FF2B5EF4-FFF2-40B4-BE49-F238E27FC236}">
                <a16:creationId xmlns:a16="http://schemas.microsoft.com/office/drawing/2014/main" id="{AB78E94F-B36F-0811-0B50-5F6DD9F548F6}"/>
              </a:ext>
            </a:extLst>
          </p:cNvPr>
          <p:cNvSpPr/>
          <p:nvPr/>
        </p:nvSpPr>
        <p:spPr>
          <a:xfrm>
            <a:off x="4862947" y="1044968"/>
            <a:ext cx="558611" cy="422564"/>
          </a:xfrm>
          <a:custGeom>
            <a:avLst/>
            <a:gdLst>
              <a:gd name="connsiteX0" fmla="*/ 211282 w 558611"/>
              <a:gd name="connsiteY0" fmla="*/ 0 h 422564"/>
              <a:gd name="connsiteX1" fmla="*/ 313658 w 558611"/>
              <a:gd name="connsiteY1" fmla="*/ 0 h 422564"/>
              <a:gd name="connsiteX2" fmla="*/ 381027 w 558611"/>
              <a:gd name="connsiteY2" fmla="*/ 88864 h 422564"/>
              <a:gd name="connsiteX3" fmla="*/ 524230 w 558611"/>
              <a:gd name="connsiteY3" fmla="*/ 341464 h 422564"/>
              <a:gd name="connsiteX4" fmla="*/ 558611 w 558611"/>
              <a:gd name="connsiteY4" fmla="*/ 422564 h 422564"/>
              <a:gd name="connsiteX5" fmla="*/ 211282 w 558611"/>
              <a:gd name="connsiteY5" fmla="*/ 422564 h 422564"/>
              <a:gd name="connsiteX6" fmla="*/ 0 w 558611"/>
              <a:gd name="connsiteY6" fmla="*/ 211282 h 422564"/>
              <a:gd name="connsiteX7" fmla="*/ 211282 w 558611"/>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611" h="422564">
                <a:moveTo>
                  <a:pt x="211282" y="0"/>
                </a:moveTo>
                <a:lnTo>
                  <a:pt x="313658" y="0"/>
                </a:lnTo>
                <a:lnTo>
                  <a:pt x="381027" y="88864"/>
                </a:lnTo>
                <a:cubicBezTo>
                  <a:pt x="433202" y="164816"/>
                  <a:pt x="481172" y="249432"/>
                  <a:pt x="524230" y="341464"/>
                </a:cubicBezTo>
                <a:lnTo>
                  <a:pt x="558611" y="422564"/>
                </a:lnTo>
                <a:lnTo>
                  <a:pt x="211282" y="422564"/>
                </a:lnTo>
                <a:cubicBezTo>
                  <a:pt x="94594" y="422564"/>
                  <a:pt x="0" y="327970"/>
                  <a:pt x="0" y="211282"/>
                </a:cubicBezTo>
                <a:cubicBezTo>
                  <a:pt x="0" y="94594"/>
                  <a:pt x="94594" y="0"/>
                  <a:pt x="211282" y="0"/>
                </a:cubicBezTo>
                <a:close/>
              </a:path>
            </a:pathLst>
          </a:custGeom>
          <a:solidFill>
            <a:schemeClr val="bg1"/>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chemeClr val="tx2"/>
                </a:solidFill>
              </a:rPr>
              <a:t>11</a:t>
            </a:r>
          </a:p>
        </p:txBody>
      </p:sp>
      <p:sp>
        <p:nvSpPr>
          <p:cNvPr id="95" name="Forme libre : forme 94">
            <a:extLst>
              <a:ext uri="{FF2B5EF4-FFF2-40B4-BE49-F238E27FC236}">
                <a16:creationId xmlns:a16="http://schemas.microsoft.com/office/drawing/2014/main" id="{CCB4BCD5-4494-0DBF-E196-C37225E0B22B}"/>
              </a:ext>
            </a:extLst>
          </p:cNvPr>
          <p:cNvSpPr/>
          <p:nvPr/>
        </p:nvSpPr>
        <p:spPr>
          <a:xfrm>
            <a:off x="3724525" y="1076784"/>
            <a:ext cx="470959" cy="422564"/>
          </a:xfrm>
          <a:custGeom>
            <a:avLst/>
            <a:gdLst>
              <a:gd name="connsiteX0" fmla="*/ 241695 w 470959"/>
              <a:gd name="connsiteY0" fmla="*/ 0 h 422564"/>
              <a:gd name="connsiteX1" fmla="*/ 259677 w 470959"/>
              <a:gd name="connsiteY1" fmla="*/ 0 h 422564"/>
              <a:gd name="connsiteX2" fmla="*/ 470959 w 470959"/>
              <a:gd name="connsiteY2" fmla="*/ 211282 h 422564"/>
              <a:gd name="connsiteX3" fmla="*/ 259677 w 470959"/>
              <a:gd name="connsiteY3" fmla="*/ 422564 h 422564"/>
              <a:gd name="connsiteX4" fmla="*/ 0 w 470959"/>
              <a:gd name="connsiteY4" fmla="*/ 422564 h 422564"/>
              <a:gd name="connsiteX5" fmla="*/ 38513 w 470959"/>
              <a:gd name="connsiteY5" fmla="*/ 331716 h 422564"/>
              <a:gd name="connsiteX6" fmla="*/ 181716 w 470959"/>
              <a:gd name="connsiteY6" fmla="*/ 79116 h 422564"/>
              <a:gd name="connsiteX7" fmla="*/ 241695 w 470959"/>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959" h="422564">
                <a:moveTo>
                  <a:pt x="241695" y="0"/>
                </a:moveTo>
                <a:lnTo>
                  <a:pt x="259677" y="0"/>
                </a:lnTo>
                <a:cubicBezTo>
                  <a:pt x="376365" y="0"/>
                  <a:pt x="470959" y="94594"/>
                  <a:pt x="470959" y="211282"/>
                </a:cubicBezTo>
                <a:cubicBezTo>
                  <a:pt x="470959" y="327970"/>
                  <a:pt x="376365" y="422564"/>
                  <a:pt x="259677" y="422564"/>
                </a:cubicBezTo>
                <a:lnTo>
                  <a:pt x="0" y="422564"/>
                </a:lnTo>
                <a:lnTo>
                  <a:pt x="38513" y="331716"/>
                </a:lnTo>
                <a:cubicBezTo>
                  <a:pt x="81571" y="239684"/>
                  <a:pt x="129541" y="155068"/>
                  <a:pt x="181716" y="79116"/>
                </a:cubicBezTo>
                <a:lnTo>
                  <a:pt x="241695" y="0"/>
                </a:lnTo>
                <a:close/>
              </a:path>
            </a:pathLst>
          </a:custGeom>
          <a:solidFill>
            <a:schemeClr val="bg1"/>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chemeClr val="tx2"/>
                </a:solidFill>
              </a:rPr>
              <a:t>2</a:t>
            </a:r>
          </a:p>
        </p:txBody>
      </p:sp>
      <p:sp>
        <p:nvSpPr>
          <p:cNvPr id="94" name="Forme libre : forme 93">
            <a:extLst>
              <a:ext uri="{FF2B5EF4-FFF2-40B4-BE49-F238E27FC236}">
                <a16:creationId xmlns:a16="http://schemas.microsoft.com/office/drawing/2014/main" id="{8B9A1EAA-9CCB-2B11-5F76-372B35B4EBE7}"/>
              </a:ext>
            </a:extLst>
          </p:cNvPr>
          <p:cNvSpPr/>
          <p:nvPr/>
        </p:nvSpPr>
        <p:spPr>
          <a:xfrm>
            <a:off x="3542271" y="1737844"/>
            <a:ext cx="380298" cy="422564"/>
          </a:xfrm>
          <a:custGeom>
            <a:avLst/>
            <a:gdLst>
              <a:gd name="connsiteX0" fmla="*/ 85989 w 380298"/>
              <a:gd name="connsiteY0" fmla="*/ 0 h 422564"/>
              <a:gd name="connsiteX1" fmla="*/ 169016 w 380298"/>
              <a:gd name="connsiteY1" fmla="*/ 0 h 422564"/>
              <a:gd name="connsiteX2" fmla="*/ 380298 w 380298"/>
              <a:gd name="connsiteY2" fmla="*/ 211282 h 422564"/>
              <a:gd name="connsiteX3" fmla="*/ 169016 w 380298"/>
              <a:gd name="connsiteY3" fmla="*/ 422564 h 422564"/>
              <a:gd name="connsiteX4" fmla="*/ 0 w 380298"/>
              <a:gd name="connsiteY4" fmla="*/ 422564 h 422564"/>
              <a:gd name="connsiteX5" fmla="*/ 20814 w 380298"/>
              <a:gd name="connsiteY5" fmla="*/ 279777 h 422564"/>
              <a:gd name="connsiteX6" fmla="*/ 56338 w 380298"/>
              <a:gd name="connsiteY6" fmla="*/ 108573 h 422564"/>
              <a:gd name="connsiteX7" fmla="*/ 85989 w 380298"/>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298" h="422564">
                <a:moveTo>
                  <a:pt x="85989" y="0"/>
                </a:moveTo>
                <a:lnTo>
                  <a:pt x="169016" y="0"/>
                </a:lnTo>
                <a:cubicBezTo>
                  <a:pt x="285704" y="0"/>
                  <a:pt x="380298" y="94594"/>
                  <a:pt x="380298" y="211282"/>
                </a:cubicBezTo>
                <a:cubicBezTo>
                  <a:pt x="380298" y="327970"/>
                  <a:pt x="285704" y="422564"/>
                  <a:pt x="169016" y="422564"/>
                </a:cubicBezTo>
                <a:lnTo>
                  <a:pt x="0" y="422564"/>
                </a:lnTo>
                <a:lnTo>
                  <a:pt x="20814" y="279777"/>
                </a:lnTo>
                <a:cubicBezTo>
                  <a:pt x="31103" y="221427"/>
                  <a:pt x="42973" y="164307"/>
                  <a:pt x="56338" y="108573"/>
                </a:cubicBezTo>
                <a:lnTo>
                  <a:pt x="85989" y="0"/>
                </a:lnTo>
                <a:close/>
              </a:path>
            </a:pathLst>
          </a:custGeom>
          <a:solidFill>
            <a:schemeClr val="bg1"/>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chemeClr val="tx2"/>
                </a:solidFill>
              </a:rPr>
              <a:t>3</a:t>
            </a:r>
          </a:p>
        </p:txBody>
      </p:sp>
      <p:sp>
        <p:nvSpPr>
          <p:cNvPr id="93" name="Forme libre : forme 92">
            <a:extLst>
              <a:ext uri="{FF2B5EF4-FFF2-40B4-BE49-F238E27FC236}">
                <a16:creationId xmlns:a16="http://schemas.microsoft.com/office/drawing/2014/main" id="{2FEC83E8-1862-239D-4179-2AF2AF61A3A8}"/>
              </a:ext>
            </a:extLst>
          </p:cNvPr>
          <p:cNvSpPr/>
          <p:nvPr/>
        </p:nvSpPr>
        <p:spPr>
          <a:xfrm>
            <a:off x="5105164" y="1737844"/>
            <a:ext cx="499795" cy="422564"/>
          </a:xfrm>
          <a:custGeom>
            <a:avLst/>
            <a:gdLst>
              <a:gd name="connsiteX0" fmla="*/ 211282 w 499795"/>
              <a:gd name="connsiteY0" fmla="*/ 0 h 422564"/>
              <a:gd name="connsiteX1" fmla="*/ 413806 w 499795"/>
              <a:gd name="connsiteY1" fmla="*/ 0 h 422564"/>
              <a:gd name="connsiteX2" fmla="*/ 443457 w 499795"/>
              <a:gd name="connsiteY2" fmla="*/ 108573 h 422564"/>
              <a:gd name="connsiteX3" fmla="*/ 478981 w 499795"/>
              <a:gd name="connsiteY3" fmla="*/ 279777 h 422564"/>
              <a:gd name="connsiteX4" fmla="*/ 499795 w 499795"/>
              <a:gd name="connsiteY4" fmla="*/ 422564 h 422564"/>
              <a:gd name="connsiteX5" fmla="*/ 211282 w 499795"/>
              <a:gd name="connsiteY5" fmla="*/ 422564 h 422564"/>
              <a:gd name="connsiteX6" fmla="*/ 0 w 499795"/>
              <a:gd name="connsiteY6" fmla="*/ 211282 h 422564"/>
              <a:gd name="connsiteX7" fmla="*/ 211282 w 499795"/>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795" h="422564">
                <a:moveTo>
                  <a:pt x="211282" y="0"/>
                </a:moveTo>
                <a:lnTo>
                  <a:pt x="413806" y="0"/>
                </a:lnTo>
                <a:lnTo>
                  <a:pt x="443457" y="108573"/>
                </a:lnTo>
                <a:cubicBezTo>
                  <a:pt x="456822" y="164307"/>
                  <a:pt x="468693" y="221427"/>
                  <a:pt x="478981" y="279777"/>
                </a:cubicBezTo>
                <a:lnTo>
                  <a:pt x="499795" y="422564"/>
                </a:lnTo>
                <a:lnTo>
                  <a:pt x="211282" y="422564"/>
                </a:lnTo>
                <a:cubicBezTo>
                  <a:pt x="94594" y="422564"/>
                  <a:pt x="0" y="327970"/>
                  <a:pt x="0" y="211282"/>
                </a:cubicBezTo>
                <a:cubicBezTo>
                  <a:pt x="0" y="94594"/>
                  <a:pt x="94594" y="0"/>
                  <a:pt x="211282" y="0"/>
                </a:cubicBezTo>
                <a:close/>
              </a:path>
            </a:pathLst>
          </a:custGeom>
          <a:solidFill>
            <a:schemeClr val="bg1"/>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chemeClr val="tx2"/>
                </a:solidFill>
              </a:rPr>
              <a:t>10</a:t>
            </a:r>
          </a:p>
        </p:txBody>
      </p:sp>
      <p:sp>
        <p:nvSpPr>
          <p:cNvPr id="92" name="Forme libre : forme 91">
            <a:extLst>
              <a:ext uri="{FF2B5EF4-FFF2-40B4-BE49-F238E27FC236}">
                <a16:creationId xmlns:a16="http://schemas.microsoft.com/office/drawing/2014/main" id="{C63BA0BF-8C2A-2F32-F9D9-A3BFB9BC7AB6}"/>
              </a:ext>
            </a:extLst>
          </p:cNvPr>
          <p:cNvSpPr/>
          <p:nvPr/>
        </p:nvSpPr>
        <p:spPr>
          <a:xfrm>
            <a:off x="3511795" y="2455602"/>
            <a:ext cx="280556" cy="422564"/>
          </a:xfrm>
          <a:custGeom>
            <a:avLst/>
            <a:gdLst>
              <a:gd name="connsiteX0" fmla="*/ 3325 w 280556"/>
              <a:gd name="connsiteY0" fmla="*/ 0 h 422564"/>
              <a:gd name="connsiteX1" fmla="*/ 69274 w 280556"/>
              <a:gd name="connsiteY1" fmla="*/ 0 h 422564"/>
              <a:gd name="connsiteX2" fmla="*/ 280556 w 280556"/>
              <a:gd name="connsiteY2" fmla="*/ 211282 h 422564"/>
              <a:gd name="connsiteX3" fmla="*/ 69274 w 280556"/>
              <a:gd name="connsiteY3" fmla="*/ 422564 h 422564"/>
              <a:gd name="connsiteX4" fmla="*/ 15481 w 280556"/>
              <a:gd name="connsiteY4" fmla="*/ 422564 h 422564"/>
              <a:gd name="connsiteX5" fmla="*/ 5454 w 280556"/>
              <a:gd name="connsiteY5" fmla="*/ 306673 h 422564"/>
              <a:gd name="connsiteX6" fmla="*/ 0 w 280556"/>
              <a:gd name="connsiteY6" fmla="*/ 116148 h 422564"/>
              <a:gd name="connsiteX7" fmla="*/ 3325 w 280556"/>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56" h="422564">
                <a:moveTo>
                  <a:pt x="3325" y="0"/>
                </a:moveTo>
                <a:lnTo>
                  <a:pt x="69274" y="0"/>
                </a:lnTo>
                <a:cubicBezTo>
                  <a:pt x="185962" y="0"/>
                  <a:pt x="280556" y="94594"/>
                  <a:pt x="280556" y="211282"/>
                </a:cubicBezTo>
                <a:cubicBezTo>
                  <a:pt x="280556" y="327970"/>
                  <a:pt x="185962" y="422564"/>
                  <a:pt x="69274" y="422564"/>
                </a:cubicBezTo>
                <a:lnTo>
                  <a:pt x="15481" y="422564"/>
                </a:lnTo>
                <a:lnTo>
                  <a:pt x="5454" y="306673"/>
                </a:lnTo>
                <a:cubicBezTo>
                  <a:pt x="1847" y="244030"/>
                  <a:pt x="0" y="180470"/>
                  <a:pt x="0" y="116148"/>
                </a:cubicBezTo>
                <a:lnTo>
                  <a:pt x="3325" y="0"/>
                </a:lnTo>
                <a:close/>
              </a:path>
            </a:pathLst>
          </a:custGeom>
          <a:solidFill>
            <a:schemeClr val="bg1"/>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chemeClr val="tx2"/>
                </a:solidFill>
              </a:rPr>
              <a:t>4</a:t>
            </a:r>
          </a:p>
        </p:txBody>
      </p:sp>
      <p:sp>
        <p:nvSpPr>
          <p:cNvPr id="91" name="Forme libre : forme 90">
            <a:extLst>
              <a:ext uri="{FF2B5EF4-FFF2-40B4-BE49-F238E27FC236}">
                <a16:creationId xmlns:a16="http://schemas.microsoft.com/office/drawing/2014/main" id="{EEFFBE9C-C83A-6FF0-E632-E1C65D888EFC}"/>
              </a:ext>
            </a:extLst>
          </p:cNvPr>
          <p:cNvSpPr/>
          <p:nvPr/>
        </p:nvSpPr>
        <p:spPr>
          <a:xfrm>
            <a:off x="5313216" y="2467700"/>
            <a:ext cx="315193" cy="422564"/>
          </a:xfrm>
          <a:custGeom>
            <a:avLst/>
            <a:gdLst>
              <a:gd name="connsiteX0" fmla="*/ 211282 w 315193"/>
              <a:gd name="connsiteY0" fmla="*/ 0 h 422564"/>
              <a:gd name="connsiteX1" fmla="*/ 312215 w 315193"/>
              <a:gd name="connsiteY1" fmla="*/ 0 h 422564"/>
              <a:gd name="connsiteX2" fmla="*/ 315193 w 315193"/>
              <a:gd name="connsiteY2" fmla="*/ 104050 h 422564"/>
              <a:gd name="connsiteX3" fmla="*/ 309739 w 315193"/>
              <a:gd name="connsiteY3" fmla="*/ 294575 h 422564"/>
              <a:gd name="connsiteX4" fmla="*/ 298666 w 315193"/>
              <a:gd name="connsiteY4" fmla="*/ 422564 h 422564"/>
              <a:gd name="connsiteX5" fmla="*/ 211282 w 315193"/>
              <a:gd name="connsiteY5" fmla="*/ 422564 h 422564"/>
              <a:gd name="connsiteX6" fmla="*/ 0 w 315193"/>
              <a:gd name="connsiteY6" fmla="*/ 211282 h 422564"/>
              <a:gd name="connsiteX7" fmla="*/ 211282 w 315193"/>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93" h="422564">
                <a:moveTo>
                  <a:pt x="211282" y="0"/>
                </a:moveTo>
                <a:lnTo>
                  <a:pt x="312215" y="0"/>
                </a:lnTo>
                <a:lnTo>
                  <a:pt x="315193" y="104050"/>
                </a:lnTo>
                <a:cubicBezTo>
                  <a:pt x="315193" y="168372"/>
                  <a:pt x="313346" y="231932"/>
                  <a:pt x="309739" y="294575"/>
                </a:cubicBezTo>
                <a:lnTo>
                  <a:pt x="298666" y="422564"/>
                </a:lnTo>
                <a:lnTo>
                  <a:pt x="211282" y="422564"/>
                </a:lnTo>
                <a:cubicBezTo>
                  <a:pt x="94594" y="422564"/>
                  <a:pt x="0" y="327970"/>
                  <a:pt x="0" y="211282"/>
                </a:cubicBezTo>
                <a:cubicBezTo>
                  <a:pt x="0" y="94594"/>
                  <a:pt x="94594" y="0"/>
                  <a:pt x="211282" y="0"/>
                </a:cubicBezTo>
                <a:close/>
              </a:path>
            </a:pathLst>
          </a:custGeom>
          <a:solidFill>
            <a:schemeClr val="bg1"/>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chemeClr val="tx2"/>
                </a:solidFill>
              </a:rPr>
              <a:t>9</a:t>
            </a:r>
          </a:p>
        </p:txBody>
      </p:sp>
      <p:sp>
        <p:nvSpPr>
          <p:cNvPr id="90" name="Forme libre : forme 89">
            <a:extLst>
              <a:ext uri="{FF2B5EF4-FFF2-40B4-BE49-F238E27FC236}">
                <a16:creationId xmlns:a16="http://schemas.microsoft.com/office/drawing/2014/main" id="{7E559227-F671-20FA-E0F7-08B890FC0EC3}"/>
              </a:ext>
            </a:extLst>
          </p:cNvPr>
          <p:cNvSpPr/>
          <p:nvPr/>
        </p:nvSpPr>
        <p:spPr>
          <a:xfrm>
            <a:off x="3584202" y="3227653"/>
            <a:ext cx="416298" cy="422564"/>
          </a:xfrm>
          <a:custGeom>
            <a:avLst/>
            <a:gdLst>
              <a:gd name="connsiteX0" fmla="*/ 0 w 416298"/>
              <a:gd name="connsiteY0" fmla="*/ 0 h 422564"/>
              <a:gd name="connsiteX1" fmla="*/ 205016 w 416298"/>
              <a:gd name="connsiteY1" fmla="*/ 0 h 422564"/>
              <a:gd name="connsiteX2" fmla="*/ 416298 w 416298"/>
              <a:gd name="connsiteY2" fmla="*/ 211282 h 422564"/>
              <a:gd name="connsiteX3" fmla="*/ 205016 w 416298"/>
              <a:gd name="connsiteY3" fmla="*/ 422564 h 422564"/>
              <a:gd name="connsiteX4" fmla="*/ 127324 w 416298"/>
              <a:gd name="connsiteY4" fmla="*/ 422564 h 422564"/>
              <a:gd name="connsiteX5" fmla="*/ 111807 w 416298"/>
              <a:gd name="connsiteY5" fmla="*/ 385962 h 422564"/>
              <a:gd name="connsiteX6" fmla="*/ 14407 w 416298"/>
              <a:gd name="connsiteY6" fmla="*/ 69430 h 422564"/>
              <a:gd name="connsiteX7" fmla="*/ 0 w 416298"/>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298" h="422564">
                <a:moveTo>
                  <a:pt x="0" y="0"/>
                </a:moveTo>
                <a:lnTo>
                  <a:pt x="205016" y="0"/>
                </a:lnTo>
                <a:cubicBezTo>
                  <a:pt x="321704" y="0"/>
                  <a:pt x="416298" y="94594"/>
                  <a:pt x="416298" y="211282"/>
                </a:cubicBezTo>
                <a:cubicBezTo>
                  <a:pt x="416298" y="327970"/>
                  <a:pt x="321704" y="422564"/>
                  <a:pt x="205016" y="422564"/>
                </a:cubicBezTo>
                <a:lnTo>
                  <a:pt x="127324" y="422564"/>
                </a:lnTo>
                <a:lnTo>
                  <a:pt x="111807" y="385962"/>
                </a:lnTo>
                <a:cubicBezTo>
                  <a:pt x="73838" y="286826"/>
                  <a:pt x="41135" y="180899"/>
                  <a:pt x="14407" y="69430"/>
                </a:cubicBezTo>
                <a:lnTo>
                  <a:pt x="0" y="0"/>
                </a:lnTo>
                <a:close/>
              </a:path>
            </a:pathLst>
          </a:custGeom>
          <a:solidFill>
            <a:schemeClr val="bg1"/>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chemeClr val="tx2"/>
                </a:solidFill>
              </a:rPr>
              <a:t>5</a:t>
            </a:r>
          </a:p>
        </p:txBody>
      </p:sp>
      <p:sp>
        <p:nvSpPr>
          <p:cNvPr id="89" name="Forme libre : forme 88">
            <a:extLst>
              <a:ext uri="{FF2B5EF4-FFF2-40B4-BE49-F238E27FC236}">
                <a16:creationId xmlns:a16="http://schemas.microsoft.com/office/drawing/2014/main" id="{C63EFD97-C227-F1F7-FC9C-86A2F7F9ECE3}"/>
              </a:ext>
            </a:extLst>
          </p:cNvPr>
          <p:cNvSpPr/>
          <p:nvPr/>
        </p:nvSpPr>
        <p:spPr>
          <a:xfrm>
            <a:off x="5027608" y="3227653"/>
            <a:ext cx="601603" cy="422564"/>
          </a:xfrm>
          <a:custGeom>
            <a:avLst/>
            <a:gdLst>
              <a:gd name="connsiteX0" fmla="*/ 211282 w 601603"/>
              <a:gd name="connsiteY0" fmla="*/ 0 h 422564"/>
              <a:gd name="connsiteX1" fmla="*/ 601603 w 601603"/>
              <a:gd name="connsiteY1" fmla="*/ 0 h 422564"/>
              <a:gd name="connsiteX2" fmla="*/ 587196 w 601603"/>
              <a:gd name="connsiteY2" fmla="*/ 69430 h 422564"/>
              <a:gd name="connsiteX3" fmla="*/ 489796 w 601603"/>
              <a:gd name="connsiteY3" fmla="*/ 385962 h 422564"/>
              <a:gd name="connsiteX4" fmla="*/ 474280 w 601603"/>
              <a:gd name="connsiteY4" fmla="*/ 422564 h 422564"/>
              <a:gd name="connsiteX5" fmla="*/ 211282 w 601603"/>
              <a:gd name="connsiteY5" fmla="*/ 422564 h 422564"/>
              <a:gd name="connsiteX6" fmla="*/ 0 w 601603"/>
              <a:gd name="connsiteY6" fmla="*/ 211282 h 422564"/>
              <a:gd name="connsiteX7" fmla="*/ 211282 w 601603"/>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603" h="422564">
                <a:moveTo>
                  <a:pt x="211282" y="0"/>
                </a:moveTo>
                <a:lnTo>
                  <a:pt x="601603" y="0"/>
                </a:lnTo>
                <a:lnTo>
                  <a:pt x="587196" y="69430"/>
                </a:lnTo>
                <a:cubicBezTo>
                  <a:pt x="560468" y="180899"/>
                  <a:pt x="527765" y="286826"/>
                  <a:pt x="489796" y="385962"/>
                </a:cubicBezTo>
                <a:lnTo>
                  <a:pt x="474280" y="422564"/>
                </a:lnTo>
                <a:lnTo>
                  <a:pt x="211282" y="422564"/>
                </a:lnTo>
                <a:cubicBezTo>
                  <a:pt x="94594" y="422564"/>
                  <a:pt x="0" y="327970"/>
                  <a:pt x="0" y="211282"/>
                </a:cubicBezTo>
                <a:cubicBezTo>
                  <a:pt x="0" y="94594"/>
                  <a:pt x="94594" y="0"/>
                  <a:pt x="211282" y="0"/>
                </a:cubicBezTo>
                <a:close/>
              </a:path>
            </a:pathLst>
          </a:custGeom>
          <a:solidFill>
            <a:schemeClr val="bg1"/>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chemeClr val="tx2"/>
                </a:solidFill>
              </a:rPr>
              <a:t>8</a:t>
            </a:r>
            <a:endParaRPr lang="fr-FR" dirty="0"/>
          </a:p>
        </p:txBody>
      </p:sp>
      <p:sp>
        <p:nvSpPr>
          <p:cNvPr id="88" name="Forme libre : forme 87">
            <a:extLst>
              <a:ext uri="{FF2B5EF4-FFF2-40B4-BE49-F238E27FC236}">
                <a16:creationId xmlns:a16="http://schemas.microsoft.com/office/drawing/2014/main" id="{C09821E9-4EBA-E98B-22F8-6AA7F50E1B8A}"/>
              </a:ext>
            </a:extLst>
          </p:cNvPr>
          <p:cNvSpPr/>
          <p:nvPr/>
        </p:nvSpPr>
        <p:spPr>
          <a:xfrm>
            <a:off x="3808316" y="3902432"/>
            <a:ext cx="546051" cy="407906"/>
          </a:xfrm>
          <a:custGeom>
            <a:avLst/>
            <a:gdLst>
              <a:gd name="connsiteX0" fmla="*/ 0 w 496410"/>
              <a:gd name="connsiteY0" fmla="*/ 0 h 407906"/>
              <a:gd name="connsiteX1" fmla="*/ 285128 w 496410"/>
              <a:gd name="connsiteY1" fmla="*/ 0 h 407906"/>
              <a:gd name="connsiteX2" fmla="*/ 496410 w 496410"/>
              <a:gd name="connsiteY2" fmla="*/ 211282 h 407906"/>
              <a:gd name="connsiteX3" fmla="*/ 367369 w 496410"/>
              <a:gd name="connsiteY3" fmla="*/ 405960 h 407906"/>
              <a:gd name="connsiteX4" fmla="*/ 361102 w 496410"/>
              <a:gd name="connsiteY4" fmla="*/ 407906 h 407906"/>
              <a:gd name="connsiteX5" fmla="*/ 327662 w 496410"/>
              <a:gd name="connsiteY5" fmla="*/ 386316 h 407906"/>
              <a:gd name="connsiteX6" fmla="*/ 66890 w 496410"/>
              <a:gd name="connsiteY6" fmla="*/ 107236 h 407906"/>
              <a:gd name="connsiteX7" fmla="*/ 0 w 496410"/>
              <a:gd name="connsiteY7" fmla="*/ 0 h 40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410" h="407906">
                <a:moveTo>
                  <a:pt x="0" y="0"/>
                </a:moveTo>
                <a:lnTo>
                  <a:pt x="285128" y="0"/>
                </a:lnTo>
                <a:cubicBezTo>
                  <a:pt x="401816" y="0"/>
                  <a:pt x="496410" y="94594"/>
                  <a:pt x="496410" y="211282"/>
                </a:cubicBezTo>
                <a:cubicBezTo>
                  <a:pt x="496410" y="298798"/>
                  <a:pt x="443201" y="373886"/>
                  <a:pt x="367369" y="405960"/>
                </a:cubicBezTo>
                <a:lnTo>
                  <a:pt x="361102" y="407906"/>
                </a:lnTo>
                <a:lnTo>
                  <a:pt x="327662" y="386316"/>
                </a:lnTo>
                <a:cubicBezTo>
                  <a:pt x="232871" y="315595"/>
                  <a:pt x="145151" y="221163"/>
                  <a:pt x="66890" y="107236"/>
                </a:cubicBezTo>
                <a:lnTo>
                  <a:pt x="0" y="0"/>
                </a:lnTo>
                <a:close/>
              </a:path>
            </a:pathLst>
          </a:custGeom>
          <a:solidFill>
            <a:schemeClr val="bg1"/>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chemeClr val="tx2"/>
                </a:solidFill>
              </a:rPr>
              <a:t>6</a:t>
            </a:r>
          </a:p>
        </p:txBody>
      </p:sp>
      <p:sp>
        <p:nvSpPr>
          <p:cNvPr id="87" name="Forme libre : forme 86">
            <a:extLst>
              <a:ext uri="{FF2B5EF4-FFF2-40B4-BE49-F238E27FC236}">
                <a16:creationId xmlns:a16="http://schemas.microsoft.com/office/drawing/2014/main" id="{3FD08368-2FA3-7081-D9D8-91ECB9C93F13}"/>
              </a:ext>
            </a:extLst>
          </p:cNvPr>
          <p:cNvSpPr/>
          <p:nvPr/>
        </p:nvSpPr>
        <p:spPr>
          <a:xfrm>
            <a:off x="4814454" y="3902432"/>
            <a:ext cx="496410" cy="407906"/>
          </a:xfrm>
          <a:custGeom>
            <a:avLst/>
            <a:gdLst>
              <a:gd name="connsiteX0" fmla="*/ 211282 w 496410"/>
              <a:gd name="connsiteY0" fmla="*/ 0 h 407906"/>
              <a:gd name="connsiteX1" fmla="*/ 496410 w 496410"/>
              <a:gd name="connsiteY1" fmla="*/ 0 h 407906"/>
              <a:gd name="connsiteX2" fmla="*/ 429520 w 496410"/>
              <a:gd name="connsiteY2" fmla="*/ 107236 h 407906"/>
              <a:gd name="connsiteX3" fmla="*/ 168748 w 496410"/>
              <a:gd name="connsiteY3" fmla="*/ 386316 h 407906"/>
              <a:gd name="connsiteX4" fmla="*/ 135308 w 496410"/>
              <a:gd name="connsiteY4" fmla="*/ 407906 h 407906"/>
              <a:gd name="connsiteX5" fmla="*/ 129041 w 496410"/>
              <a:gd name="connsiteY5" fmla="*/ 405960 h 407906"/>
              <a:gd name="connsiteX6" fmla="*/ 0 w 496410"/>
              <a:gd name="connsiteY6" fmla="*/ 211282 h 407906"/>
              <a:gd name="connsiteX7" fmla="*/ 211282 w 496410"/>
              <a:gd name="connsiteY7" fmla="*/ 0 h 40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410" h="407906">
                <a:moveTo>
                  <a:pt x="211282" y="0"/>
                </a:moveTo>
                <a:lnTo>
                  <a:pt x="496410" y="0"/>
                </a:lnTo>
                <a:lnTo>
                  <a:pt x="429520" y="107236"/>
                </a:lnTo>
                <a:cubicBezTo>
                  <a:pt x="351259" y="221163"/>
                  <a:pt x="263539" y="315595"/>
                  <a:pt x="168748" y="386316"/>
                </a:cubicBezTo>
                <a:lnTo>
                  <a:pt x="135308" y="407906"/>
                </a:lnTo>
                <a:lnTo>
                  <a:pt x="129041" y="405960"/>
                </a:lnTo>
                <a:cubicBezTo>
                  <a:pt x="53209" y="373886"/>
                  <a:pt x="0" y="298798"/>
                  <a:pt x="0" y="211282"/>
                </a:cubicBezTo>
                <a:cubicBezTo>
                  <a:pt x="0" y="94594"/>
                  <a:pt x="94594" y="0"/>
                  <a:pt x="211282" y="0"/>
                </a:cubicBezTo>
                <a:close/>
              </a:path>
            </a:pathLst>
          </a:custGeom>
          <a:solidFill>
            <a:schemeClr val="bg1"/>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chemeClr val="tx2"/>
                </a:solidFill>
              </a:rPr>
              <a:t>7</a:t>
            </a:r>
            <a:r>
              <a:rPr lang="fr-FR" dirty="0"/>
              <a:t>7</a:t>
            </a:r>
          </a:p>
        </p:txBody>
      </p:sp>
      <p:sp>
        <p:nvSpPr>
          <p:cNvPr id="86" name="Forme libre : forme 85">
            <a:extLst>
              <a:ext uri="{FF2B5EF4-FFF2-40B4-BE49-F238E27FC236}">
                <a16:creationId xmlns:a16="http://schemas.microsoft.com/office/drawing/2014/main" id="{C3A43BF4-BEBE-8B9F-BA9E-69F000701995}"/>
              </a:ext>
            </a:extLst>
          </p:cNvPr>
          <p:cNvSpPr/>
          <p:nvPr/>
        </p:nvSpPr>
        <p:spPr>
          <a:xfrm>
            <a:off x="2673926" y="407510"/>
            <a:ext cx="3796147" cy="422564"/>
          </a:xfrm>
          <a:custGeom>
            <a:avLst/>
            <a:gdLst>
              <a:gd name="connsiteX0" fmla="*/ 211282 w 3796147"/>
              <a:gd name="connsiteY0" fmla="*/ 0 h 422564"/>
              <a:gd name="connsiteX1" fmla="*/ 3584865 w 3796147"/>
              <a:gd name="connsiteY1" fmla="*/ 0 h 422564"/>
              <a:gd name="connsiteX2" fmla="*/ 3796147 w 3796147"/>
              <a:gd name="connsiteY2" fmla="*/ 211282 h 422564"/>
              <a:gd name="connsiteX3" fmla="*/ 3584865 w 3796147"/>
              <a:gd name="connsiteY3" fmla="*/ 422564 h 422564"/>
              <a:gd name="connsiteX4" fmla="*/ 2292512 w 3796147"/>
              <a:gd name="connsiteY4" fmla="*/ 422564 h 422564"/>
              <a:gd name="connsiteX5" fmla="*/ 2212218 w 3796147"/>
              <a:gd name="connsiteY5" fmla="*/ 370725 h 422564"/>
              <a:gd name="connsiteX6" fmla="*/ 1898074 w 3796147"/>
              <a:gd name="connsiteY6" fmla="*/ 286949 h 422564"/>
              <a:gd name="connsiteX7" fmla="*/ 1583930 w 3796147"/>
              <a:gd name="connsiteY7" fmla="*/ 370725 h 422564"/>
              <a:gd name="connsiteX8" fmla="*/ 1503636 w 3796147"/>
              <a:gd name="connsiteY8" fmla="*/ 422564 h 422564"/>
              <a:gd name="connsiteX9" fmla="*/ 211282 w 3796147"/>
              <a:gd name="connsiteY9" fmla="*/ 422564 h 422564"/>
              <a:gd name="connsiteX10" fmla="*/ 0 w 3796147"/>
              <a:gd name="connsiteY10" fmla="*/ 211282 h 422564"/>
              <a:gd name="connsiteX11" fmla="*/ 211282 w 3796147"/>
              <a:gd name="connsiteY11"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6147" h="422564">
                <a:moveTo>
                  <a:pt x="211282" y="0"/>
                </a:moveTo>
                <a:lnTo>
                  <a:pt x="3584865" y="0"/>
                </a:lnTo>
                <a:cubicBezTo>
                  <a:pt x="3701553" y="0"/>
                  <a:pt x="3796147" y="94594"/>
                  <a:pt x="3796147" y="211282"/>
                </a:cubicBezTo>
                <a:cubicBezTo>
                  <a:pt x="3796147" y="327970"/>
                  <a:pt x="3701553" y="422564"/>
                  <a:pt x="3584865" y="422564"/>
                </a:cubicBezTo>
                <a:lnTo>
                  <a:pt x="2292512" y="422564"/>
                </a:lnTo>
                <a:lnTo>
                  <a:pt x="2212218" y="370725"/>
                </a:lnTo>
                <a:cubicBezTo>
                  <a:pt x="2112980" y="316279"/>
                  <a:pt x="2007469" y="286949"/>
                  <a:pt x="1898074" y="286949"/>
                </a:cubicBezTo>
                <a:cubicBezTo>
                  <a:pt x="1788679" y="286949"/>
                  <a:pt x="1683168" y="316279"/>
                  <a:pt x="1583930" y="370725"/>
                </a:cubicBezTo>
                <a:lnTo>
                  <a:pt x="1503636" y="422564"/>
                </a:lnTo>
                <a:lnTo>
                  <a:pt x="211282" y="422564"/>
                </a:lnTo>
                <a:cubicBezTo>
                  <a:pt x="94594" y="422564"/>
                  <a:pt x="0" y="327970"/>
                  <a:pt x="0" y="211282"/>
                </a:cubicBezTo>
                <a:cubicBezTo>
                  <a:pt x="0" y="94594"/>
                  <a:pt x="94594" y="0"/>
                  <a:pt x="211282" y="0"/>
                </a:cubicBezTo>
                <a:close/>
              </a:path>
            </a:pathLst>
          </a:custGeom>
          <a:gradFill>
            <a:gsLst>
              <a:gs pos="0">
                <a:schemeClr val="accent1">
                  <a:lumMod val="5000"/>
                  <a:lumOff val="95000"/>
                </a:schemeClr>
              </a:gs>
              <a:gs pos="24000">
                <a:schemeClr val="accent1">
                  <a:lumMod val="45000"/>
                  <a:lumOff val="55000"/>
                </a:schemeClr>
              </a:gs>
              <a:gs pos="88000">
                <a:schemeClr val="tx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sz="1800" b="1" dirty="0">
                <a:solidFill>
                  <a:schemeClr val="accent4">
                    <a:lumMod val="50000"/>
                  </a:schemeClr>
                </a:solidFill>
                <a:latin typeface="Felix Titling" panose="04060505060202020A04" pitchFamily="82" charset="0"/>
              </a:rPr>
              <a:t>CONTEXTE</a:t>
            </a:r>
          </a:p>
        </p:txBody>
      </p:sp>
      <p:sp>
        <p:nvSpPr>
          <p:cNvPr id="84" name="Forme libre : forme 83">
            <a:extLst>
              <a:ext uri="{FF2B5EF4-FFF2-40B4-BE49-F238E27FC236}">
                <a16:creationId xmlns:a16="http://schemas.microsoft.com/office/drawing/2014/main" id="{FEDE5FF6-A498-7817-5E78-0BC22D1B4E8C}"/>
              </a:ext>
            </a:extLst>
          </p:cNvPr>
          <p:cNvSpPr/>
          <p:nvPr/>
        </p:nvSpPr>
        <p:spPr>
          <a:xfrm>
            <a:off x="5176605" y="1044968"/>
            <a:ext cx="3482489" cy="422564"/>
          </a:xfrm>
          <a:custGeom>
            <a:avLst/>
            <a:gdLst>
              <a:gd name="connsiteX0" fmla="*/ 0 w 3482489"/>
              <a:gd name="connsiteY0" fmla="*/ 0 h 422564"/>
              <a:gd name="connsiteX1" fmla="*/ 3271207 w 3482489"/>
              <a:gd name="connsiteY1" fmla="*/ 0 h 422564"/>
              <a:gd name="connsiteX2" fmla="*/ 3482489 w 3482489"/>
              <a:gd name="connsiteY2" fmla="*/ 211282 h 422564"/>
              <a:gd name="connsiteX3" fmla="*/ 3271207 w 3482489"/>
              <a:gd name="connsiteY3" fmla="*/ 422564 h 422564"/>
              <a:gd name="connsiteX4" fmla="*/ 244953 w 3482489"/>
              <a:gd name="connsiteY4" fmla="*/ 422564 h 422564"/>
              <a:gd name="connsiteX5" fmla="*/ 210572 w 3482489"/>
              <a:gd name="connsiteY5" fmla="*/ 341464 h 422564"/>
              <a:gd name="connsiteX6" fmla="*/ 67369 w 3482489"/>
              <a:gd name="connsiteY6" fmla="*/ 88864 h 422564"/>
              <a:gd name="connsiteX7" fmla="*/ 0 w 3482489"/>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2489" h="422564">
                <a:moveTo>
                  <a:pt x="0" y="0"/>
                </a:moveTo>
                <a:lnTo>
                  <a:pt x="3271207" y="0"/>
                </a:lnTo>
                <a:cubicBezTo>
                  <a:pt x="3387895" y="0"/>
                  <a:pt x="3482489" y="94594"/>
                  <a:pt x="3482489" y="211282"/>
                </a:cubicBezTo>
                <a:cubicBezTo>
                  <a:pt x="3482489" y="327970"/>
                  <a:pt x="3387895" y="422564"/>
                  <a:pt x="3271207" y="422564"/>
                </a:cubicBezTo>
                <a:lnTo>
                  <a:pt x="244953" y="422564"/>
                </a:lnTo>
                <a:lnTo>
                  <a:pt x="210572" y="341464"/>
                </a:lnTo>
                <a:cubicBezTo>
                  <a:pt x="167514" y="249432"/>
                  <a:pt x="119544" y="164816"/>
                  <a:pt x="67369" y="88864"/>
                </a:cubicBezTo>
                <a:lnTo>
                  <a:pt x="0" y="0"/>
                </a:lnTo>
                <a:close/>
              </a:path>
            </a:pathLst>
          </a:custGeom>
          <a:gradFill>
            <a:gsLst>
              <a:gs pos="4000">
                <a:schemeClr val="accent1">
                  <a:lumMod val="5000"/>
                  <a:lumOff val="95000"/>
                </a:schemeClr>
              </a:gs>
              <a:gs pos="68000">
                <a:schemeClr val="accent1">
                  <a:lumMod val="45000"/>
                  <a:lumOff val="55000"/>
                </a:schemeClr>
              </a:gs>
              <a:gs pos="100000">
                <a:schemeClr val="tx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sz="1800" b="1" dirty="0">
                <a:solidFill>
                  <a:schemeClr val="accent4">
                    <a:lumMod val="50000"/>
                  </a:schemeClr>
                </a:solidFill>
                <a:latin typeface="Felix Titling" panose="04060505060202020A04" pitchFamily="82" charset="0"/>
              </a:rPr>
              <a:t>CONCLUSION</a:t>
            </a:r>
          </a:p>
        </p:txBody>
      </p:sp>
      <p:sp>
        <p:nvSpPr>
          <p:cNvPr id="83" name="Forme libre : forme 82">
            <a:extLst>
              <a:ext uri="{FF2B5EF4-FFF2-40B4-BE49-F238E27FC236}">
                <a16:creationId xmlns:a16="http://schemas.microsoft.com/office/drawing/2014/main" id="{DFE4055A-D788-E05F-3981-CB1AFA7ABEDA}"/>
              </a:ext>
            </a:extLst>
          </p:cNvPr>
          <p:cNvSpPr/>
          <p:nvPr/>
        </p:nvSpPr>
        <p:spPr>
          <a:xfrm>
            <a:off x="297872" y="1068570"/>
            <a:ext cx="3662133" cy="422564"/>
          </a:xfrm>
          <a:custGeom>
            <a:avLst/>
            <a:gdLst>
              <a:gd name="connsiteX0" fmla="*/ 211282 w 3662133"/>
              <a:gd name="connsiteY0" fmla="*/ 0 h 422564"/>
              <a:gd name="connsiteX1" fmla="*/ 3662133 w 3662133"/>
              <a:gd name="connsiteY1" fmla="*/ 0 h 422564"/>
              <a:gd name="connsiteX2" fmla="*/ 3602154 w 3662133"/>
              <a:gd name="connsiteY2" fmla="*/ 79116 h 422564"/>
              <a:gd name="connsiteX3" fmla="*/ 3458951 w 3662133"/>
              <a:gd name="connsiteY3" fmla="*/ 331716 h 422564"/>
              <a:gd name="connsiteX4" fmla="*/ 3420438 w 3662133"/>
              <a:gd name="connsiteY4" fmla="*/ 422564 h 422564"/>
              <a:gd name="connsiteX5" fmla="*/ 211282 w 3662133"/>
              <a:gd name="connsiteY5" fmla="*/ 422564 h 422564"/>
              <a:gd name="connsiteX6" fmla="*/ 0 w 3662133"/>
              <a:gd name="connsiteY6" fmla="*/ 211282 h 422564"/>
              <a:gd name="connsiteX7" fmla="*/ 211282 w 3662133"/>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2133" h="422564">
                <a:moveTo>
                  <a:pt x="211282" y="0"/>
                </a:moveTo>
                <a:lnTo>
                  <a:pt x="3662133" y="0"/>
                </a:lnTo>
                <a:lnTo>
                  <a:pt x="3602154" y="79116"/>
                </a:lnTo>
                <a:cubicBezTo>
                  <a:pt x="3549979" y="155068"/>
                  <a:pt x="3502009" y="239684"/>
                  <a:pt x="3458951" y="331716"/>
                </a:cubicBezTo>
                <a:lnTo>
                  <a:pt x="3420438" y="422564"/>
                </a:lnTo>
                <a:lnTo>
                  <a:pt x="211282" y="422564"/>
                </a:lnTo>
                <a:cubicBezTo>
                  <a:pt x="94594" y="422564"/>
                  <a:pt x="0" y="327970"/>
                  <a:pt x="0" y="211282"/>
                </a:cubicBezTo>
                <a:cubicBezTo>
                  <a:pt x="0" y="94594"/>
                  <a:pt x="94594" y="0"/>
                  <a:pt x="211282" y="0"/>
                </a:cubicBezTo>
                <a:close/>
              </a:path>
            </a:pathLst>
          </a:custGeom>
          <a:gradFill>
            <a:gsLst>
              <a:gs pos="0">
                <a:schemeClr val="accent1">
                  <a:lumMod val="5000"/>
                  <a:lumOff val="95000"/>
                </a:schemeClr>
              </a:gs>
              <a:gs pos="24000">
                <a:schemeClr val="accent1">
                  <a:lumMod val="45000"/>
                  <a:lumOff val="55000"/>
                </a:schemeClr>
              </a:gs>
              <a:gs pos="88000">
                <a:schemeClr val="tx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b="1" dirty="0">
                <a:solidFill>
                  <a:schemeClr val="accent4">
                    <a:lumMod val="50000"/>
                  </a:schemeClr>
                </a:solidFill>
                <a:latin typeface="Felix Titling" panose="04060505060202020A04" pitchFamily="82" charset="0"/>
              </a:rPr>
              <a:t>INTERET DU PROJET</a:t>
            </a:r>
          </a:p>
        </p:txBody>
      </p:sp>
      <p:sp>
        <p:nvSpPr>
          <p:cNvPr id="82" name="Forme libre : forme 81">
            <a:extLst>
              <a:ext uri="{FF2B5EF4-FFF2-40B4-BE49-F238E27FC236}">
                <a16:creationId xmlns:a16="http://schemas.microsoft.com/office/drawing/2014/main" id="{79A5D5B9-5F1B-A308-6A2D-E9FB5300EC33}"/>
              </a:ext>
            </a:extLst>
          </p:cNvPr>
          <p:cNvSpPr/>
          <p:nvPr/>
        </p:nvSpPr>
        <p:spPr>
          <a:xfrm>
            <a:off x="126422" y="1737844"/>
            <a:ext cx="3501838" cy="422564"/>
          </a:xfrm>
          <a:custGeom>
            <a:avLst/>
            <a:gdLst>
              <a:gd name="connsiteX0" fmla="*/ 211282 w 3501838"/>
              <a:gd name="connsiteY0" fmla="*/ 0 h 422564"/>
              <a:gd name="connsiteX1" fmla="*/ 3501838 w 3501838"/>
              <a:gd name="connsiteY1" fmla="*/ 0 h 422564"/>
              <a:gd name="connsiteX2" fmla="*/ 3472187 w 3501838"/>
              <a:gd name="connsiteY2" fmla="*/ 108573 h 422564"/>
              <a:gd name="connsiteX3" fmla="*/ 3436663 w 3501838"/>
              <a:gd name="connsiteY3" fmla="*/ 279777 h 422564"/>
              <a:gd name="connsiteX4" fmla="*/ 3415849 w 3501838"/>
              <a:gd name="connsiteY4" fmla="*/ 422564 h 422564"/>
              <a:gd name="connsiteX5" fmla="*/ 211282 w 3501838"/>
              <a:gd name="connsiteY5" fmla="*/ 422564 h 422564"/>
              <a:gd name="connsiteX6" fmla="*/ 0 w 3501838"/>
              <a:gd name="connsiteY6" fmla="*/ 211282 h 422564"/>
              <a:gd name="connsiteX7" fmla="*/ 211282 w 3501838"/>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1838" h="422564">
                <a:moveTo>
                  <a:pt x="211282" y="0"/>
                </a:moveTo>
                <a:lnTo>
                  <a:pt x="3501838" y="0"/>
                </a:lnTo>
                <a:lnTo>
                  <a:pt x="3472187" y="108573"/>
                </a:lnTo>
                <a:cubicBezTo>
                  <a:pt x="3458822" y="164307"/>
                  <a:pt x="3446952" y="221427"/>
                  <a:pt x="3436663" y="279777"/>
                </a:cubicBezTo>
                <a:lnTo>
                  <a:pt x="3415849" y="422564"/>
                </a:lnTo>
                <a:lnTo>
                  <a:pt x="211282" y="422564"/>
                </a:lnTo>
                <a:cubicBezTo>
                  <a:pt x="94594" y="422564"/>
                  <a:pt x="0" y="327970"/>
                  <a:pt x="0" y="211282"/>
                </a:cubicBezTo>
                <a:cubicBezTo>
                  <a:pt x="0" y="94594"/>
                  <a:pt x="94594" y="0"/>
                  <a:pt x="211282" y="0"/>
                </a:cubicBezTo>
                <a:close/>
              </a:path>
            </a:pathLst>
          </a:custGeom>
          <a:gradFill>
            <a:gsLst>
              <a:gs pos="0">
                <a:schemeClr val="accent1">
                  <a:lumMod val="5000"/>
                  <a:lumOff val="95000"/>
                </a:schemeClr>
              </a:gs>
              <a:gs pos="24000">
                <a:schemeClr val="accent1">
                  <a:lumMod val="45000"/>
                  <a:lumOff val="55000"/>
                </a:schemeClr>
              </a:gs>
              <a:gs pos="88000">
                <a:schemeClr val="tx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sz="1800" b="1" dirty="0">
                <a:solidFill>
                  <a:schemeClr val="accent4">
                    <a:lumMod val="50000"/>
                  </a:schemeClr>
                </a:solidFill>
                <a:latin typeface="Felix Titling" panose="04060505060202020A04" pitchFamily="82" charset="0"/>
              </a:rPr>
              <a:t>OBJECTIF DU PROJET</a:t>
            </a:r>
          </a:p>
        </p:txBody>
      </p:sp>
      <p:sp>
        <p:nvSpPr>
          <p:cNvPr id="81" name="Forme libre : forme 80">
            <a:extLst>
              <a:ext uri="{FF2B5EF4-FFF2-40B4-BE49-F238E27FC236}">
                <a16:creationId xmlns:a16="http://schemas.microsoft.com/office/drawing/2014/main" id="{9FB69716-FF72-EAD3-0AA5-34FDA2C8E226}"/>
              </a:ext>
            </a:extLst>
          </p:cNvPr>
          <p:cNvSpPr/>
          <p:nvPr/>
        </p:nvSpPr>
        <p:spPr>
          <a:xfrm>
            <a:off x="5515740" y="1737844"/>
            <a:ext cx="3382341" cy="422564"/>
          </a:xfrm>
          <a:custGeom>
            <a:avLst/>
            <a:gdLst>
              <a:gd name="connsiteX0" fmla="*/ 0 w 3382341"/>
              <a:gd name="connsiteY0" fmla="*/ 0 h 422564"/>
              <a:gd name="connsiteX1" fmla="*/ 3171059 w 3382341"/>
              <a:gd name="connsiteY1" fmla="*/ 0 h 422564"/>
              <a:gd name="connsiteX2" fmla="*/ 3382341 w 3382341"/>
              <a:gd name="connsiteY2" fmla="*/ 211282 h 422564"/>
              <a:gd name="connsiteX3" fmla="*/ 3171059 w 3382341"/>
              <a:gd name="connsiteY3" fmla="*/ 422564 h 422564"/>
              <a:gd name="connsiteX4" fmla="*/ 85989 w 3382341"/>
              <a:gd name="connsiteY4" fmla="*/ 422564 h 422564"/>
              <a:gd name="connsiteX5" fmla="*/ 65175 w 3382341"/>
              <a:gd name="connsiteY5" fmla="*/ 279777 h 422564"/>
              <a:gd name="connsiteX6" fmla="*/ 29651 w 3382341"/>
              <a:gd name="connsiteY6" fmla="*/ 108573 h 422564"/>
              <a:gd name="connsiteX7" fmla="*/ 0 w 3382341"/>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341" h="422564">
                <a:moveTo>
                  <a:pt x="0" y="0"/>
                </a:moveTo>
                <a:lnTo>
                  <a:pt x="3171059" y="0"/>
                </a:lnTo>
                <a:cubicBezTo>
                  <a:pt x="3287747" y="0"/>
                  <a:pt x="3382341" y="94594"/>
                  <a:pt x="3382341" y="211282"/>
                </a:cubicBezTo>
                <a:cubicBezTo>
                  <a:pt x="3382341" y="327970"/>
                  <a:pt x="3287747" y="422564"/>
                  <a:pt x="3171059" y="422564"/>
                </a:cubicBezTo>
                <a:lnTo>
                  <a:pt x="85989" y="422564"/>
                </a:lnTo>
                <a:lnTo>
                  <a:pt x="65175" y="279777"/>
                </a:lnTo>
                <a:cubicBezTo>
                  <a:pt x="54887" y="221427"/>
                  <a:pt x="43016" y="164307"/>
                  <a:pt x="29651" y="108573"/>
                </a:cubicBezTo>
                <a:lnTo>
                  <a:pt x="0" y="0"/>
                </a:lnTo>
                <a:close/>
              </a:path>
            </a:pathLst>
          </a:custGeom>
          <a:gradFill>
            <a:gsLst>
              <a:gs pos="0">
                <a:schemeClr val="accent1">
                  <a:lumMod val="5000"/>
                  <a:lumOff val="95000"/>
                </a:schemeClr>
              </a:gs>
              <a:gs pos="24000">
                <a:schemeClr val="accent1">
                  <a:lumMod val="45000"/>
                  <a:lumOff val="55000"/>
                </a:schemeClr>
              </a:gs>
              <a:gs pos="88000">
                <a:schemeClr val="tx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sz="1800" b="1" dirty="0">
                <a:solidFill>
                  <a:schemeClr val="accent4">
                    <a:lumMod val="50000"/>
                  </a:schemeClr>
                </a:solidFill>
                <a:latin typeface="Felix Titling" panose="04060505060202020A04" pitchFamily="82" charset="0"/>
              </a:rPr>
              <a:t>CHIFFRES D’AFFAIRE</a:t>
            </a:r>
          </a:p>
        </p:txBody>
      </p:sp>
      <p:sp>
        <p:nvSpPr>
          <p:cNvPr id="80" name="Forme libre : forme 79">
            <a:extLst>
              <a:ext uri="{FF2B5EF4-FFF2-40B4-BE49-F238E27FC236}">
                <a16:creationId xmlns:a16="http://schemas.microsoft.com/office/drawing/2014/main" id="{3B3B4851-2D0F-54C3-F453-4CD6B49D00F2}"/>
              </a:ext>
            </a:extLst>
          </p:cNvPr>
          <p:cNvSpPr/>
          <p:nvPr/>
        </p:nvSpPr>
        <p:spPr>
          <a:xfrm>
            <a:off x="11199" y="2455602"/>
            <a:ext cx="3531072" cy="422564"/>
          </a:xfrm>
          <a:custGeom>
            <a:avLst/>
            <a:gdLst>
              <a:gd name="connsiteX0" fmla="*/ 211282 w 3531072"/>
              <a:gd name="connsiteY0" fmla="*/ 0 h 422564"/>
              <a:gd name="connsiteX1" fmla="*/ 3518916 w 3531072"/>
              <a:gd name="connsiteY1" fmla="*/ 0 h 422564"/>
              <a:gd name="connsiteX2" fmla="*/ 3515591 w 3531072"/>
              <a:gd name="connsiteY2" fmla="*/ 116148 h 422564"/>
              <a:gd name="connsiteX3" fmla="*/ 3521045 w 3531072"/>
              <a:gd name="connsiteY3" fmla="*/ 306673 h 422564"/>
              <a:gd name="connsiteX4" fmla="*/ 3531072 w 3531072"/>
              <a:gd name="connsiteY4" fmla="*/ 422564 h 422564"/>
              <a:gd name="connsiteX5" fmla="*/ 211282 w 3531072"/>
              <a:gd name="connsiteY5" fmla="*/ 422564 h 422564"/>
              <a:gd name="connsiteX6" fmla="*/ 0 w 3531072"/>
              <a:gd name="connsiteY6" fmla="*/ 211282 h 422564"/>
              <a:gd name="connsiteX7" fmla="*/ 211282 w 3531072"/>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1072" h="422564">
                <a:moveTo>
                  <a:pt x="211282" y="0"/>
                </a:moveTo>
                <a:lnTo>
                  <a:pt x="3518916" y="0"/>
                </a:lnTo>
                <a:lnTo>
                  <a:pt x="3515591" y="116148"/>
                </a:lnTo>
                <a:cubicBezTo>
                  <a:pt x="3515591" y="180470"/>
                  <a:pt x="3517438" y="244030"/>
                  <a:pt x="3521045" y="306673"/>
                </a:cubicBezTo>
                <a:lnTo>
                  <a:pt x="3531072" y="422564"/>
                </a:lnTo>
                <a:lnTo>
                  <a:pt x="211282" y="422564"/>
                </a:lnTo>
                <a:cubicBezTo>
                  <a:pt x="94594" y="422564"/>
                  <a:pt x="0" y="327970"/>
                  <a:pt x="0" y="211282"/>
                </a:cubicBezTo>
                <a:cubicBezTo>
                  <a:pt x="0" y="94594"/>
                  <a:pt x="94594" y="0"/>
                  <a:pt x="211282" y="0"/>
                </a:cubicBezTo>
                <a:close/>
              </a:path>
            </a:pathLst>
          </a:custGeom>
          <a:gradFill>
            <a:gsLst>
              <a:gs pos="0">
                <a:schemeClr val="accent1">
                  <a:lumMod val="5000"/>
                  <a:lumOff val="95000"/>
                </a:schemeClr>
              </a:gs>
              <a:gs pos="24000">
                <a:schemeClr val="accent1">
                  <a:lumMod val="45000"/>
                  <a:lumOff val="55000"/>
                </a:schemeClr>
              </a:gs>
              <a:gs pos="88000">
                <a:schemeClr val="tx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sz="1800" b="1" dirty="0">
                <a:solidFill>
                  <a:schemeClr val="accent4">
                    <a:lumMod val="50000"/>
                  </a:schemeClr>
                </a:solidFill>
                <a:latin typeface="Felix Titling" panose="04060505060202020A04" pitchFamily="82" charset="0"/>
              </a:rPr>
              <a:t>PRESENTATION DE L’OFFRE</a:t>
            </a:r>
          </a:p>
        </p:txBody>
      </p:sp>
      <p:sp>
        <p:nvSpPr>
          <p:cNvPr id="79" name="Forme libre : forme 78">
            <a:extLst>
              <a:ext uri="{FF2B5EF4-FFF2-40B4-BE49-F238E27FC236}">
                <a16:creationId xmlns:a16="http://schemas.microsoft.com/office/drawing/2014/main" id="{328120B1-CD90-5319-4703-67EBAA044A81}"/>
              </a:ext>
            </a:extLst>
          </p:cNvPr>
          <p:cNvSpPr/>
          <p:nvPr/>
        </p:nvSpPr>
        <p:spPr>
          <a:xfrm>
            <a:off x="5611882" y="2467700"/>
            <a:ext cx="3497481" cy="422564"/>
          </a:xfrm>
          <a:custGeom>
            <a:avLst/>
            <a:gdLst>
              <a:gd name="connsiteX0" fmla="*/ 13549 w 3497481"/>
              <a:gd name="connsiteY0" fmla="*/ 0 h 422564"/>
              <a:gd name="connsiteX1" fmla="*/ 3286199 w 3497481"/>
              <a:gd name="connsiteY1" fmla="*/ 0 h 422564"/>
              <a:gd name="connsiteX2" fmla="*/ 3497481 w 3497481"/>
              <a:gd name="connsiteY2" fmla="*/ 211282 h 422564"/>
              <a:gd name="connsiteX3" fmla="*/ 3286199 w 3497481"/>
              <a:gd name="connsiteY3" fmla="*/ 422564 h 422564"/>
              <a:gd name="connsiteX4" fmla="*/ 0 w 3497481"/>
              <a:gd name="connsiteY4" fmla="*/ 422564 h 422564"/>
              <a:gd name="connsiteX5" fmla="*/ 11073 w 3497481"/>
              <a:gd name="connsiteY5" fmla="*/ 294575 h 422564"/>
              <a:gd name="connsiteX6" fmla="*/ 16527 w 3497481"/>
              <a:gd name="connsiteY6" fmla="*/ 104050 h 422564"/>
              <a:gd name="connsiteX7" fmla="*/ 13549 w 3497481"/>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481" h="422564">
                <a:moveTo>
                  <a:pt x="13549" y="0"/>
                </a:moveTo>
                <a:lnTo>
                  <a:pt x="3286199" y="0"/>
                </a:lnTo>
                <a:cubicBezTo>
                  <a:pt x="3402887" y="0"/>
                  <a:pt x="3497481" y="94594"/>
                  <a:pt x="3497481" y="211282"/>
                </a:cubicBezTo>
                <a:cubicBezTo>
                  <a:pt x="3497481" y="327970"/>
                  <a:pt x="3402887" y="422564"/>
                  <a:pt x="3286199" y="422564"/>
                </a:cubicBezTo>
                <a:lnTo>
                  <a:pt x="0" y="422564"/>
                </a:lnTo>
                <a:lnTo>
                  <a:pt x="11073" y="294575"/>
                </a:lnTo>
                <a:cubicBezTo>
                  <a:pt x="14680" y="231932"/>
                  <a:pt x="16527" y="168372"/>
                  <a:pt x="16527" y="104050"/>
                </a:cubicBezTo>
                <a:lnTo>
                  <a:pt x="13549" y="0"/>
                </a:lnTo>
                <a:close/>
              </a:path>
            </a:pathLst>
          </a:custGeom>
          <a:gradFill>
            <a:gsLst>
              <a:gs pos="0">
                <a:schemeClr val="accent1">
                  <a:lumMod val="5000"/>
                  <a:lumOff val="95000"/>
                </a:schemeClr>
              </a:gs>
              <a:gs pos="24000">
                <a:schemeClr val="accent1">
                  <a:lumMod val="45000"/>
                  <a:lumOff val="55000"/>
                </a:schemeClr>
              </a:gs>
              <a:gs pos="88000">
                <a:schemeClr val="tx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sz="1800" b="1" dirty="0">
                <a:solidFill>
                  <a:schemeClr val="accent4">
                    <a:lumMod val="50000"/>
                  </a:schemeClr>
                </a:solidFill>
                <a:latin typeface="Felix Titling" panose="04060505060202020A04" pitchFamily="82" charset="0"/>
              </a:rPr>
              <a:t>PLAN DE FINANCEMENT</a:t>
            </a:r>
          </a:p>
        </p:txBody>
      </p:sp>
      <p:sp>
        <p:nvSpPr>
          <p:cNvPr id="78" name="Forme libre : forme 77">
            <a:extLst>
              <a:ext uri="{FF2B5EF4-FFF2-40B4-BE49-F238E27FC236}">
                <a16:creationId xmlns:a16="http://schemas.microsoft.com/office/drawing/2014/main" id="{A9DB01E8-80B2-265E-197E-6FFFCEB6C972}"/>
              </a:ext>
            </a:extLst>
          </p:cNvPr>
          <p:cNvSpPr/>
          <p:nvPr/>
        </p:nvSpPr>
        <p:spPr>
          <a:xfrm>
            <a:off x="204353" y="3228304"/>
            <a:ext cx="3507173" cy="422564"/>
          </a:xfrm>
          <a:custGeom>
            <a:avLst/>
            <a:gdLst>
              <a:gd name="connsiteX0" fmla="*/ 211282 w 3507173"/>
              <a:gd name="connsiteY0" fmla="*/ 0 h 422564"/>
              <a:gd name="connsiteX1" fmla="*/ 3379849 w 3507173"/>
              <a:gd name="connsiteY1" fmla="*/ 0 h 422564"/>
              <a:gd name="connsiteX2" fmla="*/ 3394256 w 3507173"/>
              <a:gd name="connsiteY2" fmla="*/ 69430 h 422564"/>
              <a:gd name="connsiteX3" fmla="*/ 3491656 w 3507173"/>
              <a:gd name="connsiteY3" fmla="*/ 385962 h 422564"/>
              <a:gd name="connsiteX4" fmla="*/ 3507173 w 3507173"/>
              <a:gd name="connsiteY4" fmla="*/ 422564 h 422564"/>
              <a:gd name="connsiteX5" fmla="*/ 211282 w 3507173"/>
              <a:gd name="connsiteY5" fmla="*/ 422564 h 422564"/>
              <a:gd name="connsiteX6" fmla="*/ 0 w 3507173"/>
              <a:gd name="connsiteY6" fmla="*/ 211282 h 422564"/>
              <a:gd name="connsiteX7" fmla="*/ 211282 w 3507173"/>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7173" h="422564">
                <a:moveTo>
                  <a:pt x="211282" y="0"/>
                </a:moveTo>
                <a:lnTo>
                  <a:pt x="3379849" y="0"/>
                </a:lnTo>
                <a:lnTo>
                  <a:pt x="3394256" y="69430"/>
                </a:lnTo>
                <a:cubicBezTo>
                  <a:pt x="3420984" y="180899"/>
                  <a:pt x="3453687" y="286826"/>
                  <a:pt x="3491656" y="385962"/>
                </a:cubicBezTo>
                <a:lnTo>
                  <a:pt x="3507173" y="422564"/>
                </a:lnTo>
                <a:lnTo>
                  <a:pt x="211282" y="422564"/>
                </a:lnTo>
                <a:cubicBezTo>
                  <a:pt x="94594" y="422564"/>
                  <a:pt x="0" y="327970"/>
                  <a:pt x="0" y="211282"/>
                </a:cubicBezTo>
                <a:cubicBezTo>
                  <a:pt x="0" y="94594"/>
                  <a:pt x="94594" y="0"/>
                  <a:pt x="211282" y="0"/>
                </a:cubicBezTo>
                <a:close/>
              </a:path>
            </a:pathLst>
          </a:custGeom>
          <a:gradFill>
            <a:gsLst>
              <a:gs pos="0">
                <a:schemeClr val="accent1">
                  <a:lumMod val="5000"/>
                  <a:lumOff val="95000"/>
                </a:schemeClr>
              </a:gs>
              <a:gs pos="24000">
                <a:schemeClr val="accent1">
                  <a:lumMod val="45000"/>
                  <a:lumOff val="55000"/>
                </a:schemeClr>
              </a:gs>
              <a:gs pos="88000">
                <a:schemeClr val="tx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b="1" dirty="0">
                <a:solidFill>
                  <a:schemeClr val="accent4">
                    <a:lumMod val="50000"/>
                  </a:schemeClr>
                </a:solidFill>
                <a:latin typeface="Felix Titling" panose="04060505060202020A04" pitchFamily="82" charset="0"/>
              </a:rPr>
              <a:t>STRATEGIE DE MARKETING ET DE COMMUNICATION</a:t>
            </a:r>
          </a:p>
        </p:txBody>
      </p:sp>
      <p:sp>
        <p:nvSpPr>
          <p:cNvPr id="77" name="Forme libre : forme 76">
            <a:extLst>
              <a:ext uri="{FF2B5EF4-FFF2-40B4-BE49-F238E27FC236}">
                <a16:creationId xmlns:a16="http://schemas.microsoft.com/office/drawing/2014/main" id="{CC584B1F-A773-C5E5-94E9-BC8B3C1D3080}"/>
              </a:ext>
            </a:extLst>
          </p:cNvPr>
          <p:cNvSpPr/>
          <p:nvPr/>
        </p:nvSpPr>
        <p:spPr>
          <a:xfrm>
            <a:off x="5432475" y="3227653"/>
            <a:ext cx="3321867" cy="422564"/>
          </a:xfrm>
          <a:custGeom>
            <a:avLst/>
            <a:gdLst>
              <a:gd name="connsiteX0" fmla="*/ 127323 w 3321867"/>
              <a:gd name="connsiteY0" fmla="*/ 0 h 422564"/>
              <a:gd name="connsiteX1" fmla="*/ 3110585 w 3321867"/>
              <a:gd name="connsiteY1" fmla="*/ 0 h 422564"/>
              <a:gd name="connsiteX2" fmla="*/ 3321867 w 3321867"/>
              <a:gd name="connsiteY2" fmla="*/ 211282 h 422564"/>
              <a:gd name="connsiteX3" fmla="*/ 3110585 w 3321867"/>
              <a:gd name="connsiteY3" fmla="*/ 422564 h 422564"/>
              <a:gd name="connsiteX4" fmla="*/ 0 w 3321867"/>
              <a:gd name="connsiteY4" fmla="*/ 422564 h 422564"/>
              <a:gd name="connsiteX5" fmla="*/ 15516 w 3321867"/>
              <a:gd name="connsiteY5" fmla="*/ 385962 h 422564"/>
              <a:gd name="connsiteX6" fmla="*/ 112916 w 3321867"/>
              <a:gd name="connsiteY6" fmla="*/ 69430 h 422564"/>
              <a:gd name="connsiteX7" fmla="*/ 127323 w 3321867"/>
              <a:gd name="connsiteY7"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867" h="422564">
                <a:moveTo>
                  <a:pt x="127323" y="0"/>
                </a:moveTo>
                <a:lnTo>
                  <a:pt x="3110585" y="0"/>
                </a:lnTo>
                <a:cubicBezTo>
                  <a:pt x="3227273" y="0"/>
                  <a:pt x="3321867" y="94594"/>
                  <a:pt x="3321867" y="211282"/>
                </a:cubicBezTo>
                <a:cubicBezTo>
                  <a:pt x="3321867" y="327970"/>
                  <a:pt x="3227273" y="422564"/>
                  <a:pt x="3110585" y="422564"/>
                </a:cubicBezTo>
                <a:lnTo>
                  <a:pt x="0" y="422564"/>
                </a:lnTo>
                <a:lnTo>
                  <a:pt x="15516" y="385962"/>
                </a:lnTo>
                <a:cubicBezTo>
                  <a:pt x="53485" y="286826"/>
                  <a:pt x="86188" y="180899"/>
                  <a:pt x="112916" y="69430"/>
                </a:cubicBezTo>
                <a:lnTo>
                  <a:pt x="127323" y="0"/>
                </a:lnTo>
                <a:close/>
              </a:path>
            </a:pathLst>
          </a:custGeom>
          <a:gradFill>
            <a:gsLst>
              <a:gs pos="0">
                <a:schemeClr val="accent1">
                  <a:lumMod val="5000"/>
                  <a:lumOff val="95000"/>
                </a:schemeClr>
              </a:gs>
              <a:gs pos="24000">
                <a:schemeClr val="accent1">
                  <a:lumMod val="45000"/>
                  <a:lumOff val="55000"/>
                </a:schemeClr>
              </a:gs>
              <a:gs pos="88000">
                <a:schemeClr val="tx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sz="1800" b="1" dirty="0">
                <a:solidFill>
                  <a:schemeClr val="accent4">
                    <a:lumMod val="50000"/>
                  </a:schemeClr>
                </a:solidFill>
                <a:latin typeface="Felix Titling" panose="04060505060202020A04" pitchFamily="82" charset="0"/>
              </a:rPr>
              <a:t>COUT DU PROJET</a:t>
            </a:r>
          </a:p>
        </p:txBody>
      </p:sp>
      <p:sp>
        <p:nvSpPr>
          <p:cNvPr id="76" name="Forme libre : forme 75">
            <a:extLst>
              <a:ext uri="{FF2B5EF4-FFF2-40B4-BE49-F238E27FC236}">
                <a16:creationId xmlns:a16="http://schemas.microsoft.com/office/drawing/2014/main" id="{B5D4BFE8-3679-02A0-446A-991671CA429B}"/>
              </a:ext>
            </a:extLst>
          </p:cNvPr>
          <p:cNvSpPr/>
          <p:nvPr/>
        </p:nvSpPr>
        <p:spPr>
          <a:xfrm>
            <a:off x="533399" y="3902432"/>
            <a:ext cx="3660839" cy="422564"/>
          </a:xfrm>
          <a:custGeom>
            <a:avLst/>
            <a:gdLst>
              <a:gd name="connsiteX0" fmla="*/ 211282 w 3660839"/>
              <a:gd name="connsiteY0" fmla="*/ 0 h 422564"/>
              <a:gd name="connsiteX1" fmla="*/ 3299737 w 3660839"/>
              <a:gd name="connsiteY1" fmla="*/ 0 h 422564"/>
              <a:gd name="connsiteX2" fmla="*/ 3366627 w 3660839"/>
              <a:gd name="connsiteY2" fmla="*/ 107236 h 422564"/>
              <a:gd name="connsiteX3" fmla="*/ 3627399 w 3660839"/>
              <a:gd name="connsiteY3" fmla="*/ 386316 h 422564"/>
              <a:gd name="connsiteX4" fmla="*/ 3660839 w 3660839"/>
              <a:gd name="connsiteY4" fmla="*/ 407906 h 422564"/>
              <a:gd name="connsiteX5" fmla="*/ 3627446 w 3660839"/>
              <a:gd name="connsiteY5" fmla="*/ 418272 h 422564"/>
              <a:gd name="connsiteX6" fmla="*/ 3584865 w 3660839"/>
              <a:gd name="connsiteY6" fmla="*/ 422564 h 422564"/>
              <a:gd name="connsiteX7" fmla="*/ 211282 w 3660839"/>
              <a:gd name="connsiteY7" fmla="*/ 422564 h 422564"/>
              <a:gd name="connsiteX8" fmla="*/ 0 w 3660839"/>
              <a:gd name="connsiteY8" fmla="*/ 211282 h 422564"/>
              <a:gd name="connsiteX9" fmla="*/ 211282 w 3660839"/>
              <a:gd name="connsiteY9"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0839" h="422564">
                <a:moveTo>
                  <a:pt x="211282" y="0"/>
                </a:moveTo>
                <a:lnTo>
                  <a:pt x="3299737" y="0"/>
                </a:lnTo>
                <a:lnTo>
                  <a:pt x="3366627" y="107236"/>
                </a:lnTo>
                <a:cubicBezTo>
                  <a:pt x="3444888" y="221163"/>
                  <a:pt x="3532608" y="315595"/>
                  <a:pt x="3627399" y="386316"/>
                </a:cubicBezTo>
                <a:lnTo>
                  <a:pt x="3660839" y="407906"/>
                </a:lnTo>
                <a:lnTo>
                  <a:pt x="3627446" y="418272"/>
                </a:lnTo>
                <a:cubicBezTo>
                  <a:pt x="3613692" y="421086"/>
                  <a:pt x="3599451" y="422564"/>
                  <a:pt x="3584865" y="422564"/>
                </a:cubicBezTo>
                <a:lnTo>
                  <a:pt x="211282" y="422564"/>
                </a:lnTo>
                <a:cubicBezTo>
                  <a:pt x="94594" y="422564"/>
                  <a:pt x="0" y="327970"/>
                  <a:pt x="0" y="211282"/>
                </a:cubicBezTo>
                <a:cubicBezTo>
                  <a:pt x="0" y="94594"/>
                  <a:pt x="94594" y="0"/>
                  <a:pt x="211282" y="0"/>
                </a:cubicBezTo>
                <a:close/>
              </a:path>
            </a:pathLst>
          </a:custGeom>
          <a:gradFill>
            <a:gsLst>
              <a:gs pos="0">
                <a:schemeClr val="accent1">
                  <a:lumMod val="5000"/>
                  <a:lumOff val="95000"/>
                </a:schemeClr>
              </a:gs>
              <a:gs pos="24000">
                <a:schemeClr val="accent1">
                  <a:lumMod val="45000"/>
                  <a:lumOff val="55000"/>
                </a:schemeClr>
              </a:gs>
              <a:gs pos="88000">
                <a:schemeClr val="tx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sz="1800" b="1" dirty="0">
                <a:solidFill>
                  <a:schemeClr val="accent4">
                    <a:lumMod val="50000"/>
                  </a:schemeClr>
                </a:solidFill>
                <a:latin typeface="Felix Titling" panose="04060505060202020A04" pitchFamily="82" charset="0"/>
              </a:rPr>
              <a:t>CLIENTELES ET CIBLES</a:t>
            </a:r>
          </a:p>
        </p:txBody>
      </p:sp>
      <p:sp>
        <p:nvSpPr>
          <p:cNvPr id="75" name="Forme libre : forme 74">
            <a:extLst>
              <a:ext uri="{FF2B5EF4-FFF2-40B4-BE49-F238E27FC236}">
                <a16:creationId xmlns:a16="http://schemas.microsoft.com/office/drawing/2014/main" id="{AEC27636-DC1B-5361-09A5-C4443DE4F42C}"/>
              </a:ext>
            </a:extLst>
          </p:cNvPr>
          <p:cNvSpPr/>
          <p:nvPr/>
        </p:nvSpPr>
        <p:spPr>
          <a:xfrm>
            <a:off x="4949762" y="3902432"/>
            <a:ext cx="3660839" cy="422564"/>
          </a:xfrm>
          <a:custGeom>
            <a:avLst/>
            <a:gdLst>
              <a:gd name="connsiteX0" fmla="*/ 361102 w 3660839"/>
              <a:gd name="connsiteY0" fmla="*/ 0 h 422564"/>
              <a:gd name="connsiteX1" fmla="*/ 3449557 w 3660839"/>
              <a:gd name="connsiteY1" fmla="*/ 0 h 422564"/>
              <a:gd name="connsiteX2" fmla="*/ 3660839 w 3660839"/>
              <a:gd name="connsiteY2" fmla="*/ 211282 h 422564"/>
              <a:gd name="connsiteX3" fmla="*/ 3449557 w 3660839"/>
              <a:gd name="connsiteY3" fmla="*/ 422564 h 422564"/>
              <a:gd name="connsiteX4" fmla="*/ 75974 w 3660839"/>
              <a:gd name="connsiteY4" fmla="*/ 422564 h 422564"/>
              <a:gd name="connsiteX5" fmla="*/ 33393 w 3660839"/>
              <a:gd name="connsiteY5" fmla="*/ 418272 h 422564"/>
              <a:gd name="connsiteX6" fmla="*/ 0 w 3660839"/>
              <a:gd name="connsiteY6" fmla="*/ 407906 h 422564"/>
              <a:gd name="connsiteX7" fmla="*/ 33440 w 3660839"/>
              <a:gd name="connsiteY7" fmla="*/ 386316 h 422564"/>
              <a:gd name="connsiteX8" fmla="*/ 294212 w 3660839"/>
              <a:gd name="connsiteY8" fmla="*/ 107236 h 422564"/>
              <a:gd name="connsiteX9" fmla="*/ 361102 w 3660839"/>
              <a:gd name="connsiteY9" fmla="*/ 0 h 4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0839" h="422564">
                <a:moveTo>
                  <a:pt x="361102" y="0"/>
                </a:moveTo>
                <a:lnTo>
                  <a:pt x="3449557" y="0"/>
                </a:lnTo>
                <a:cubicBezTo>
                  <a:pt x="3566245" y="0"/>
                  <a:pt x="3660839" y="94594"/>
                  <a:pt x="3660839" y="211282"/>
                </a:cubicBezTo>
                <a:cubicBezTo>
                  <a:pt x="3660839" y="327970"/>
                  <a:pt x="3566245" y="422564"/>
                  <a:pt x="3449557" y="422564"/>
                </a:cubicBezTo>
                <a:lnTo>
                  <a:pt x="75974" y="422564"/>
                </a:lnTo>
                <a:cubicBezTo>
                  <a:pt x="61388" y="422564"/>
                  <a:pt x="47147" y="421086"/>
                  <a:pt x="33393" y="418272"/>
                </a:cubicBezTo>
                <a:lnTo>
                  <a:pt x="0" y="407906"/>
                </a:lnTo>
                <a:lnTo>
                  <a:pt x="33440" y="386316"/>
                </a:lnTo>
                <a:cubicBezTo>
                  <a:pt x="128231" y="315595"/>
                  <a:pt x="215951" y="221163"/>
                  <a:pt x="294212" y="107236"/>
                </a:cubicBezTo>
                <a:lnTo>
                  <a:pt x="361102" y="0"/>
                </a:lnTo>
                <a:close/>
              </a:path>
            </a:pathLst>
          </a:custGeom>
          <a:gradFill>
            <a:gsLst>
              <a:gs pos="0">
                <a:schemeClr val="accent1">
                  <a:lumMod val="5000"/>
                  <a:lumOff val="95000"/>
                </a:schemeClr>
              </a:gs>
              <a:gs pos="24000">
                <a:schemeClr val="accent1">
                  <a:lumMod val="45000"/>
                  <a:lumOff val="55000"/>
                </a:schemeClr>
              </a:gs>
              <a:gs pos="88000">
                <a:schemeClr val="tx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b="1" dirty="0">
                <a:solidFill>
                  <a:schemeClr val="accent4">
                    <a:lumMod val="50000"/>
                  </a:schemeClr>
                </a:solidFill>
                <a:latin typeface="Felix Titling" panose="04060505060202020A04" pitchFamily="82" charset="0"/>
              </a:rPr>
              <a:t>BUDJET DES INVESTISSEMENTS</a:t>
            </a:r>
          </a:p>
        </p:txBody>
      </p:sp>
      <p:sp>
        <p:nvSpPr>
          <p:cNvPr id="98" name="ZoneTexte 97">
            <a:extLst>
              <a:ext uri="{FF2B5EF4-FFF2-40B4-BE49-F238E27FC236}">
                <a16:creationId xmlns:a16="http://schemas.microsoft.com/office/drawing/2014/main" id="{AE23211E-F24C-5D89-6E1A-DF2DD402B9A8}"/>
              </a:ext>
            </a:extLst>
          </p:cNvPr>
          <p:cNvSpPr txBox="1"/>
          <p:nvPr/>
        </p:nvSpPr>
        <p:spPr>
          <a:xfrm>
            <a:off x="3986460" y="2189047"/>
            <a:ext cx="1103131" cy="738664"/>
          </a:xfrm>
          <a:prstGeom prst="rect">
            <a:avLst/>
          </a:prstGeom>
          <a:noFill/>
        </p:spPr>
        <p:txBody>
          <a:bodyPr wrap="square" rtlCol="0">
            <a:spAutoFit/>
          </a:bodyPr>
          <a:lstStyle/>
          <a:p>
            <a:pPr algn="ctr"/>
            <a:r>
              <a:rPr lang="fr-FR" dirty="0">
                <a:solidFill>
                  <a:srgbClr val="232929"/>
                </a:solidFill>
                <a:latin typeface="Lucida Handwriting" panose="03010101010101010101" pitchFamily="66" charset="0"/>
              </a:rPr>
              <a:t>PLAN</a:t>
            </a:r>
          </a:p>
          <a:p>
            <a:pPr algn="ctr"/>
            <a:r>
              <a:rPr lang="fr-FR" dirty="0">
                <a:solidFill>
                  <a:srgbClr val="232929"/>
                </a:solidFill>
                <a:latin typeface="Lucida Handwriting" panose="03010101010101010101" pitchFamily="66" charset="0"/>
              </a:rPr>
              <a:t> DE </a:t>
            </a:r>
          </a:p>
          <a:p>
            <a:pPr algn="ctr"/>
            <a:r>
              <a:rPr lang="fr-FR" dirty="0">
                <a:solidFill>
                  <a:srgbClr val="232929"/>
                </a:solidFill>
                <a:latin typeface="Lucida Handwriting" panose="03010101010101010101" pitchFamily="66" charset="0"/>
              </a:rPr>
              <a:t>TRAVAIL</a:t>
            </a:r>
          </a:p>
        </p:txBody>
      </p:sp>
      <p:sp>
        <p:nvSpPr>
          <p:cNvPr id="99" name="Google Shape;202;p30">
            <a:extLst>
              <a:ext uri="{FF2B5EF4-FFF2-40B4-BE49-F238E27FC236}">
                <a16:creationId xmlns:a16="http://schemas.microsoft.com/office/drawing/2014/main" id="{5F13E2DC-FC47-7957-2B5F-1B9E06C18AD9}"/>
              </a:ext>
            </a:extLst>
          </p:cNvPr>
          <p:cNvSpPr/>
          <p:nvPr/>
        </p:nvSpPr>
        <p:spPr>
          <a:xfrm>
            <a:off x="-440520" y="4576560"/>
            <a:ext cx="9428407" cy="801962"/>
          </a:xfrm>
          <a:custGeom>
            <a:avLst/>
            <a:gdLst/>
            <a:ahLst/>
            <a:cxnLst/>
            <a:rect l="l" t="t" r="r" b="b"/>
            <a:pathLst>
              <a:path w="375206" h="111299" extrusionOk="0">
                <a:moveTo>
                  <a:pt x="0" y="90709"/>
                </a:moveTo>
                <a:cubicBezTo>
                  <a:pt x="6329" y="106527"/>
                  <a:pt x="39575" y="119338"/>
                  <a:pt x="49026" y="105162"/>
                </a:cubicBezTo>
                <a:cubicBezTo>
                  <a:pt x="55943" y="94787"/>
                  <a:pt x="57650" y="77024"/>
                  <a:pt x="49310" y="67755"/>
                </a:cubicBezTo>
                <a:cubicBezTo>
                  <a:pt x="46290" y="64398"/>
                  <a:pt x="40146" y="61747"/>
                  <a:pt x="36274" y="64070"/>
                </a:cubicBezTo>
                <a:cubicBezTo>
                  <a:pt x="32790" y="66160"/>
                  <a:pt x="32356" y="74438"/>
                  <a:pt x="35990" y="76256"/>
                </a:cubicBezTo>
                <a:cubicBezTo>
                  <a:pt x="39196" y="77860"/>
                  <a:pt x="45209" y="76303"/>
                  <a:pt x="46192" y="72856"/>
                </a:cubicBezTo>
                <a:cubicBezTo>
                  <a:pt x="48800" y="63715"/>
                  <a:pt x="45590" y="52405"/>
                  <a:pt x="51293" y="44800"/>
                </a:cubicBezTo>
                <a:cubicBezTo>
                  <a:pt x="55528" y="39153"/>
                  <a:pt x="65953" y="43235"/>
                  <a:pt x="71697" y="39132"/>
                </a:cubicBezTo>
                <a:cubicBezTo>
                  <a:pt x="76196" y="35919"/>
                  <a:pt x="74624" y="28347"/>
                  <a:pt x="77365" y="23546"/>
                </a:cubicBezTo>
                <a:cubicBezTo>
                  <a:pt x="81118" y="16974"/>
                  <a:pt x="90516" y="13507"/>
                  <a:pt x="98053" y="14194"/>
                </a:cubicBezTo>
                <a:cubicBezTo>
                  <a:pt x="104833" y="14812"/>
                  <a:pt x="110068" y="20611"/>
                  <a:pt x="115906" y="24113"/>
                </a:cubicBezTo>
                <a:cubicBezTo>
                  <a:pt x="123137" y="28451"/>
                  <a:pt x="132526" y="29749"/>
                  <a:pt x="140844" y="28364"/>
                </a:cubicBezTo>
                <a:cubicBezTo>
                  <a:pt x="143145" y="27981"/>
                  <a:pt x="146795" y="27013"/>
                  <a:pt x="146795" y="24680"/>
                </a:cubicBezTo>
                <a:cubicBezTo>
                  <a:pt x="146795" y="21369"/>
                  <a:pt x="137345" y="21968"/>
                  <a:pt x="136877" y="25246"/>
                </a:cubicBezTo>
                <a:cubicBezTo>
                  <a:pt x="135982" y="31523"/>
                  <a:pt x="141053" y="40486"/>
                  <a:pt x="147362" y="41116"/>
                </a:cubicBezTo>
                <a:cubicBezTo>
                  <a:pt x="161370" y="42515"/>
                  <a:pt x="168513" y="21515"/>
                  <a:pt x="181652" y="16461"/>
                </a:cubicBezTo>
                <a:cubicBezTo>
                  <a:pt x="190602" y="13018"/>
                  <a:pt x="199871" y="23325"/>
                  <a:pt x="207440" y="29214"/>
                </a:cubicBezTo>
                <a:cubicBezTo>
                  <a:pt x="214089" y="34387"/>
                  <a:pt x="222405" y="21357"/>
                  <a:pt x="229261" y="16461"/>
                </a:cubicBezTo>
                <a:cubicBezTo>
                  <a:pt x="232522" y="14132"/>
                  <a:pt x="237181" y="14319"/>
                  <a:pt x="241164" y="14761"/>
                </a:cubicBezTo>
                <a:cubicBezTo>
                  <a:pt x="247819" y="15500"/>
                  <a:pt x="254756" y="16880"/>
                  <a:pt x="260434" y="20429"/>
                </a:cubicBezTo>
                <a:cubicBezTo>
                  <a:pt x="266325" y="24111"/>
                  <a:pt x="274582" y="36592"/>
                  <a:pt x="268369" y="39699"/>
                </a:cubicBezTo>
                <a:cubicBezTo>
                  <a:pt x="265874" y="40946"/>
                  <a:pt x="262479" y="38097"/>
                  <a:pt x="261001" y="35732"/>
                </a:cubicBezTo>
                <a:cubicBezTo>
                  <a:pt x="256995" y="29323"/>
                  <a:pt x="263445" y="20159"/>
                  <a:pt x="268086" y="14194"/>
                </a:cubicBezTo>
                <a:cubicBezTo>
                  <a:pt x="273627" y="7072"/>
                  <a:pt x="282500" y="-1582"/>
                  <a:pt x="291323" y="308"/>
                </a:cubicBezTo>
                <a:cubicBezTo>
                  <a:pt x="298407" y="1826"/>
                  <a:pt x="305753" y="7321"/>
                  <a:pt x="308043" y="14194"/>
                </a:cubicBezTo>
                <a:cubicBezTo>
                  <a:pt x="310304" y="20979"/>
                  <a:pt x="307521" y="30108"/>
                  <a:pt x="312578" y="35165"/>
                </a:cubicBezTo>
                <a:cubicBezTo>
                  <a:pt x="315854" y="38441"/>
                  <a:pt x="321894" y="34972"/>
                  <a:pt x="326464" y="35732"/>
                </a:cubicBezTo>
                <a:cubicBezTo>
                  <a:pt x="330006" y="36321"/>
                  <a:pt x="331994" y="40996"/>
                  <a:pt x="332698" y="44517"/>
                </a:cubicBezTo>
                <a:cubicBezTo>
                  <a:pt x="335520" y="58621"/>
                  <a:pt x="322759" y="80459"/>
                  <a:pt x="335249" y="87592"/>
                </a:cubicBezTo>
                <a:cubicBezTo>
                  <a:pt x="339013" y="89742"/>
                  <a:pt x="345147" y="88304"/>
                  <a:pt x="348001" y="85041"/>
                </a:cubicBezTo>
                <a:cubicBezTo>
                  <a:pt x="350508" y="82175"/>
                  <a:pt x="350340" y="74331"/>
                  <a:pt x="346584" y="73706"/>
                </a:cubicBezTo>
                <a:cubicBezTo>
                  <a:pt x="340717" y="72729"/>
                  <a:pt x="339062" y="84619"/>
                  <a:pt x="340350" y="90426"/>
                </a:cubicBezTo>
                <a:cubicBezTo>
                  <a:pt x="341094" y="93779"/>
                  <a:pt x="345700" y="95810"/>
                  <a:pt x="349135" y="95810"/>
                </a:cubicBezTo>
                <a:cubicBezTo>
                  <a:pt x="360348" y="95810"/>
                  <a:pt x="366617" y="80297"/>
                  <a:pt x="370389" y="69738"/>
                </a:cubicBezTo>
                <a:cubicBezTo>
                  <a:pt x="372340" y="64276"/>
                  <a:pt x="375206" y="58818"/>
                  <a:pt x="375206" y="53018"/>
                </a:cubicBezTo>
              </a:path>
            </a:pathLst>
          </a:custGeom>
          <a:noFill/>
          <a:ln w="19050" cap="flat" cmpd="sng">
            <a:solidFill>
              <a:schemeClr val="accent1"/>
            </a:solidFill>
            <a:prstDash val="dot"/>
            <a:round/>
            <a:headEnd type="none" w="med" len="med"/>
            <a:tailEnd type="none" w="med" len="med"/>
          </a:ln>
        </p:spPr>
        <p:txBody>
          <a:bodyPr/>
          <a:lstStyle/>
          <a:p>
            <a:endParaRPr lang="fr-FR"/>
          </a:p>
        </p:txBody>
      </p:sp>
    </p:spTree>
    <p:extLst>
      <p:ext uri="{BB962C8B-B14F-4D97-AF65-F5344CB8AC3E}">
        <p14:creationId xmlns:p14="http://schemas.microsoft.com/office/powerpoint/2010/main" val="18981669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chemin : horizontal 4">
            <a:extLst>
              <a:ext uri="{FF2B5EF4-FFF2-40B4-BE49-F238E27FC236}">
                <a16:creationId xmlns:a16="http://schemas.microsoft.com/office/drawing/2014/main" id="{213DDFE6-860E-7146-746C-9AEE4CE4D306}"/>
              </a:ext>
            </a:extLst>
          </p:cNvPr>
          <p:cNvSpPr/>
          <p:nvPr/>
        </p:nvSpPr>
        <p:spPr>
          <a:xfrm>
            <a:off x="881743" y="114300"/>
            <a:ext cx="7641772" cy="879613"/>
          </a:xfrm>
          <a:prstGeom prst="horizontalScroll">
            <a:avLst>
              <a:gd name="adj" fmla="val 117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8BDD1B16-82DC-150C-E6FA-CDFCE3957999}"/>
              </a:ext>
            </a:extLst>
          </p:cNvPr>
          <p:cNvSpPr>
            <a:spLocks noGrp="1"/>
          </p:cNvSpPr>
          <p:nvPr>
            <p:ph type="title"/>
          </p:nvPr>
        </p:nvSpPr>
        <p:spPr>
          <a:xfrm>
            <a:off x="713250" y="209407"/>
            <a:ext cx="7717500" cy="572700"/>
          </a:xfrm>
        </p:spPr>
        <p:txBody>
          <a:bodyPr/>
          <a:lstStyle/>
          <a:p>
            <a:r>
              <a:rPr lang="fr-FR" dirty="0">
                <a:solidFill>
                  <a:schemeClr val="accent4">
                    <a:lumMod val="50000"/>
                  </a:schemeClr>
                </a:solidFill>
                <a:latin typeface="Lucida Calligraphy" panose="03010101010101010101" pitchFamily="66" charset="0"/>
              </a:rPr>
              <a:t>CHIFFRES D’AFFAIRE</a:t>
            </a:r>
          </a:p>
        </p:txBody>
      </p:sp>
      <p:graphicFrame>
        <p:nvGraphicFramePr>
          <p:cNvPr id="4" name="Tableau 3">
            <a:extLst>
              <a:ext uri="{FF2B5EF4-FFF2-40B4-BE49-F238E27FC236}">
                <a16:creationId xmlns:a16="http://schemas.microsoft.com/office/drawing/2014/main" id="{4082C799-D3B5-AC7D-3A8B-C12D8D2ED7B4}"/>
              </a:ext>
            </a:extLst>
          </p:cNvPr>
          <p:cNvGraphicFramePr>
            <a:graphicFrameLocks noGrp="1"/>
          </p:cNvGraphicFramePr>
          <p:nvPr>
            <p:extLst>
              <p:ext uri="{D42A27DB-BD31-4B8C-83A1-F6EECF244321}">
                <p14:modId xmlns:p14="http://schemas.microsoft.com/office/powerpoint/2010/main" val="2854241802"/>
              </p:ext>
            </p:extLst>
          </p:nvPr>
        </p:nvGraphicFramePr>
        <p:xfrm>
          <a:off x="1302204" y="1190708"/>
          <a:ext cx="6800850" cy="3660044"/>
        </p:xfrm>
        <a:graphic>
          <a:graphicData uri="http://schemas.openxmlformats.org/drawingml/2006/table">
            <a:tbl>
              <a:tblPr firstRow="1" firstCol="1" bandRow="1">
                <a:tableStyleId>{F348E56F-43AA-433A-BD85-76BC0EE2A093}</a:tableStyleId>
              </a:tblPr>
              <a:tblGrid>
                <a:gridCol w="1360170">
                  <a:extLst>
                    <a:ext uri="{9D8B030D-6E8A-4147-A177-3AD203B41FA5}">
                      <a16:colId xmlns:a16="http://schemas.microsoft.com/office/drawing/2014/main" val="1814627244"/>
                    </a:ext>
                  </a:extLst>
                </a:gridCol>
                <a:gridCol w="1360170">
                  <a:extLst>
                    <a:ext uri="{9D8B030D-6E8A-4147-A177-3AD203B41FA5}">
                      <a16:colId xmlns:a16="http://schemas.microsoft.com/office/drawing/2014/main" val="4281839654"/>
                    </a:ext>
                  </a:extLst>
                </a:gridCol>
                <a:gridCol w="1360170">
                  <a:extLst>
                    <a:ext uri="{9D8B030D-6E8A-4147-A177-3AD203B41FA5}">
                      <a16:colId xmlns:a16="http://schemas.microsoft.com/office/drawing/2014/main" val="3549183936"/>
                    </a:ext>
                  </a:extLst>
                </a:gridCol>
                <a:gridCol w="1360170">
                  <a:extLst>
                    <a:ext uri="{9D8B030D-6E8A-4147-A177-3AD203B41FA5}">
                      <a16:colId xmlns:a16="http://schemas.microsoft.com/office/drawing/2014/main" val="3566782714"/>
                    </a:ext>
                  </a:extLst>
                </a:gridCol>
                <a:gridCol w="1360170">
                  <a:extLst>
                    <a:ext uri="{9D8B030D-6E8A-4147-A177-3AD203B41FA5}">
                      <a16:colId xmlns:a16="http://schemas.microsoft.com/office/drawing/2014/main" val="736435962"/>
                    </a:ext>
                  </a:extLst>
                </a:gridCol>
              </a:tblGrid>
              <a:tr h="668925">
                <a:tc>
                  <a:txBody>
                    <a:bodyPr/>
                    <a:lstStyle/>
                    <a:p>
                      <a:pPr>
                        <a:lnSpc>
                          <a:spcPct val="150000"/>
                        </a:lnSpc>
                        <a:spcAft>
                          <a:spcPts val="1200"/>
                        </a:spcAft>
                      </a:pPr>
                      <a:r>
                        <a:rPr lang="fr-FR" sz="1400">
                          <a:effectLst/>
                        </a:rPr>
                        <a:t>Eléments</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Nombre quantité </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Prix unitaire </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Montant mensuel</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Montant annuel</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1512797506"/>
                  </a:ext>
                </a:extLst>
              </a:tr>
              <a:tr h="668925">
                <a:tc>
                  <a:txBody>
                    <a:bodyPr/>
                    <a:lstStyle/>
                    <a:p>
                      <a:pPr>
                        <a:lnSpc>
                          <a:spcPct val="150000"/>
                        </a:lnSpc>
                        <a:spcAft>
                          <a:spcPts val="1200"/>
                        </a:spcAft>
                      </a:pPr>
                      <a:r>
                        <a:rPr lang="fr-FR" sz="1400">
                          <a:effectLst/>
                        </a:rPr>
                        <a:t>Carton jus d’orange</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25</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15.600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390.000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4.680.000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1111795798"/>
                  </a:ext>
                </a:extLst>
              </a:tr>
              <a:tr h="668925">
                <a:tc>
                  <a:txBody>
                    <a:bodyPr/>
                    <a:lstStyle/>
                    <a:p>
                      <a:pPr>
                        <a:lnSpc>
                          <a:spcPct val="150000"/>
                        </a:lnSpc>
                        <a:spcAft>
                          <a:spcPts val="1200"/>
                        </a:spcAft>
                      </a:pPr>
                      <a:r>
                        <a:rPr lang="fr-FR" sz="1400">
                          <a:effectLst/>
                        </a:rPr>
                        <a:t>Carton jus banane</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30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dirty="0">
                          <a:effectLst/>
                        </a:rPr>
                        <a:t>10.800</a:t>
                      </a:r>
                      <a:endParaRPr lang="fr-FR"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324.000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3.888.000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3094268512"/>
                  </a:ext>
                </a:extLst>
              </a:tr>
              <a:tr h="668925">
                <a:tc>
                  <a:txBody>
                    <a:bodyPr/>
                    <a:lstStyle/>
                    <a:p>
                      <a:pPr>
                        <a:lnSpc>
                          <a:spcPct val="150000"/>
                        </a:lnSpc>
                        <a:spcAft>
                          <a:spcPts val="1200"/>
                        </a:spcAft>
                      </a:pPr>
                      <a:r>
                        <a:rPr lang="fr-FR" sz="1400">
                          <a:effectLst/>
                        </a:rPr>
                        <a:t>Carton jus papaye </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dirty="0">
                          <a:effectLst/>
                        </a:rPr>
                        <a:t>20</a:t>
                      </a:r>
                      <a:endParaRPr lang="fr-FR"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15.600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312.000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3.744.000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3539578028"/>
                  </a:ext>
                </a:extLst>
              </a:tr>
              <a:tr h="668925">
                <a:tc>
                  <a:txBody>
                    <a:bodyPr/>
                    <a:lstStyle/>
                    <a:p>
                      <a:pPr>
                        <a:lnSpc>
                          <a:spcPct val="150000"/>
                        </a:lnSpc>
                        <a:spcAft>
                          <a:spcPts val="1200"/>
                        </a:spcAft>
                      </a:pPr>
                      <a:r>
                        <a:rPr lang="fr-FR" sz="1400">
                          <a:effectLst/>
                        </a:rPr>
                        <a:t>Carton jus mangue</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30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13.200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396.000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4.752.000</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4127778594"/>
                  </a:ext>
                </a:extLst>
              </a:tr>
              <a:tr h="315419">
                <a:tc>
                  <a:txBody>
                    <a:bodyPr/>
                    <a:lstStyle/>
                    <a:p>
                      <a:pPr>
                        <a:lnSpc>
                          <a:spcPct val="150000"/>
                        </a:lnSpc>
                        <a:spcAft>
                          <a:spcPts val="1200"/>
                        </a:spcAft>
                      </a:pPr>
                      <a:r>
                        <a:rPr lang="fr-FR" sz="1400" b="1" dirty="0">
                          <a:effectLst/>
                        </a:rPr>
                        <a:t>TOTAL</a:t>
                      </a:r>
                      <a:endParaRPr lang="fr-FR"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 </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 </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a:effectLst/>
                        </a:rPr>
                        <a:t> </a:t>
                      </a:r>
                      <a:endParaRPr lang="fr-FR"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tc>
                  <a:txBody>
                    <a:bodyPr/>
                    <a:lstStyle/>
                    <a:p>
                      <a:pPr>
                        <a:lnSpc>
                          <a:spcPct val="150000"/>
                        </a:lnSpc>
                        <a:spcAft>
                          <a:spcPts val="1200"/>
                        </a:spcAft>
                      </a:pPr>
                      <a:r>
                        <a:rPr lang="fr-FR" sz="1400" b="1" dirty="0">
                          <a:effectLst/>
                        </a:rPr>
                        <a:t>17.064.000</a:t>
                      </a:r>
                      <a:endParaRPr lang="fr-FR"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gradFill>
                      <a:gsLst>
                        <a:gs pos="0">
                          <a:schemeClr val="accent1">
                            <a:lumMod val="5000"/>
                            <a:lumOff val="95000"/>
                          </a:schemeClr>
                        </a:gs>
                        <a:gs pos="89000">
                          <a:schemeClr val="accent1">
                            <a:lumMod val="45000"/>
                            <a:lumOff val="55000"/>
                          </a:schemeClr>
                        </a:gs>
                        <a:gs pos="100000">
                          <a:schemeClr val="tx1">
                            <a:lumMod val="75000"/>
                          </a:schemeClr>
                        </a:gs>
                      </a:gsLst>
                      <a:lin ang="5400000" scaled="1"/>
                    </a:gradFill>
                  </a:tcPr>
                </a:tc>
                <a:extLst>
                  <a:ext uri="{0D108BD9-81ED-4DB2-BD59-A6C34878D82A}">
                    <a16:rowId xmlns:a16="http://schemas.microsoft.com/office/drawing/2014/main" val="1408843715"/>
                  </a:ext>
                </a:extLst>
              </a:tr>
            </a:tbl>
          </a:graphicData>
        </a:graphic>
      </p:graphicFrame>
    </p:spTree>
    <p:extLst>
      <p:ext uri="{BB962C8B-B14F-4D97-AF65-F5344CB8AC3E}">
        <p14:creationId xmlns:p14="http://schemas.microsoft.com/office/powerpoint/2010/main" val="37008812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5000">
              <a:srgbClr val="E5FAF7"/>
            </a:gs>
            <a:gs pos="4000">
              <a:schemeClr val="accent1">
                <a:lumMod val="5000"/>
                <a:lumOff val="95000"/>
              </a:schemeClr>
            </a:gs>
            <a:gs pos="68000">
              <a:schemeClr val="accent1">
                <a:lumMod val="45000"/>
                <a:lumOff val="55000"/>
              </a:schemeClr>
            </a:gs>
            <a:gs pos="100000">
              <a:schemeClr val="tx1">
                <a:lumMod val="75000"/>
              </a:schemeClr>
            </a:gs>
          </a:gsLst>
          <a:lin ang="5400000" scaled="1"/>
        </a:gradFill>
        <a:effectLst/>
      </p:bgPr>
    </p:bg>
    <p:spTree>
      <p:nvGrpSpPr>
        <p:cNvPr id="1" name=""/>
        <p:cNvGrpSpPr/>
        <p:nvPr/>
      </p:nvGrpSpPr>
      <p:grpSpPr>
        <a:xfrm>
          <a:off x="0" y="0"/>
          <a:ext cx="0" cy="0"/>
          <a:chOff x="0" y="0"/>
          <a:chExt cx="0" cy="0"/>
        </a:xfrm>
      </p:grpSpPr>
      <p:sp>
        <p:nvSpPr>
          <p:cNvPr id="5" name="Parchemin : horizontal 4">
            <a:extLst>
              <a:ext uri="{FF2B5EF4-FFF2-40B4-BE49-F238E27FC236}">
                <a16:creationId xmlns:a16="http://schemas.microsoft.com/office/drawing/2014/main" id="{49BA7DBF-4E57-F2DA-543C-2D03C651AAAB}"/>
              </a:ext>
            </a:extLst>
          </p:cNvPr>
          <p:cNvSpPr/>
          <p:nvPr/>
        </p:nvSpPr>
        <p:spPr>
          <a:xfrm>
            <a:off x="881743" y="231675"/>
            <a:ext cx="7641772" cy="1028700"/>
          </a:xfrm>
          <a:prstGeom prst="horizontalScroll">
            <a:avLst>
              <a:gd name="adj" fmla="val 117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21AB4FA8-217A-04C2-EBBB-E1E795A01458}"/>
              </a:ext>
            </a:extLst>
          </p:cNvPr>
          <p:cNvSpPr>
            <a:spLocks noGrp="1"/>
          </p:cNvSpPr>
          <p:nvPr>
            <p:ph type="title"/>
          </p:nvPr>
        </p:nvSpPr>
        <p:spPr/>
        <p:txBody>
          <a:bodyPr/>
          <a:lstStyle/>
          <a:p>
            <a:r>
              <a:rPr lang="fr-FR" dirty="0">
                <a:solidFill>
                  <a:schemeClr val="accent4">
                    <a:lumMod val="50000"/>
                  </a:schemeClr>
                </a:solidFill>
                <a:latin typeface="Lucida Calligraphy" panose="03010101010101010101" pitchFamily="66" charset="0"/>
              </a:rPr>
              <a:t>CONCLUSION</a:t>
            </a:r>
          </a:p>
        </p:txBody>
      </p:sp>
      <p:sp>
        <p:nvSpPr>
          <p:cNvPr id="3" name="Sous-titre 2">
            <a:extLst>
              <a:ext uri="{FF2B5EF4-FFF2-40B4-BE49-F238E27FC236}">
                <a16:creationId xmlns:a16="http://schemas.microsoft.com/office/drawing/2014/main" id="{78BFBE16-FE2B-DEA5-BB83-8690E7E52453}"/>
              </a:ext>
            </a:extLst>
          </p:cNvPr>
          <p:cNvSpPr>
            <a:spLocks noGrp="1"/>
          </p:cNvSpPr>
          <p:nvPr>
            <p:ph type="subTitle" idx="1"/>
          </p:nvPr>
        </p:nvSpPr>
        <p:spPr>
          <a:xfrm>
            <a:off x="713225" y="1490625"/>
            <a:ext cx="7717500" cy="3421200"/>
          </a:xfrm>
        </p:spPr>
        <p:txBody>
          <a:bodyPr/>
          <a:lstStyle/>
          <a:p>
            <a:pPr marL="127000" indent="0">
              <a:buNone/>
            </a:pPr>
            <a:r>
              <a:rPr lang="fr-FR" sz="1800" dirty="0">
                <a:solidFill>
                  <a:schemeClr val="bg2">
                    <a:lumMod val="50000"/>
                  </a:schemeClr>
                </a:solidFill>
                <a:effectLst/>
                <a:latin typeface="Times New Roman" panose="02020603050405020304" pitchFamily="18" charset="0"/>
                <a:ea typeface="Times New Roman" panose="02020603050405020304" pitchFamily="18" charset="0"/>
              </a:rPr>
              <a:t>La VAN est positive donc le projet est rentable et réalisable. Notre capital sera récupérable sur une durée de : </a:t>
            </a:r>
            <a:r>
              <a:rPr lang="fr-FR" sz="1800" b="1" dirty="0">
                <a:solidFill>
                  <a:schemeClr val="bg2">
                    <a:lumMod val="50000"/>
                  </a:schemeClr>
                </a:solidFill>
                <a:effectLst/>
                <a:latin typeface="Times New Roman" panose="02020603050405020304" pitchFamily="18" charset="0"/>
                <a:ea typeface="Times New Roman" panose="02020603050405020304" pitchFamily="18" charset="0"/>
              </a:rPr>
              <a:t>1 an 8 mois 4 jours</a:t>
            </a:r>
          </a:p>
          <a:p>
            <a:pPr marL="127000" indent="0">
              <a:buNone/>
            </a:pPr>
            <a:endParaRPr lang="fr-FR" sz="1800" b="1" dirty="0">
              <a:solidFill>
                <a:schemeClr val="bg2">
                  <a:lumMod val="50000"/>
                </a:schemeClr>
              </a:solidFill>
              <a:latin typeface="Times New Roman" panose="02020603050405020304" pitchFamily="18" charset="0"/>
              <a:ea typeface="Times New Roman" panose="02020603050405020304" pitchFamily="18" charset="0"/>
            </a:endParaRPr>
          </a:p>
          <a:p>
            <a:pPr marL="127000" indent="0">
              <a:buNone/>
            </a:pPr>
            <a:r>
              <a:rPr lang="fr-FR" sz="1800" dirty="0">
                <a:solidFill>
                  <a:schemeClr val="bg2">
                    <a:lumMod val="50000"/>
                  </a:schemeClr>
                </a:solidFill>
                <a:effectLst/>
                <a:latin typeface="Times New Roman" panose="02020603050405020304" pitchFamily="18" charset="0"/>
                <a:ea typeface="Times New Roman" panose="02020603050405020304" pitchFamily="18" charset="0"/>
              </a:rPr>
              <a:t>Notre étude a consisté à transformer ces fruits en vue d’obtenir des jus de fruits naturels à base de banane, de mangue, de papaye et d’orange. Ce projet de transformation de jus de fruits présente une opportunité exceptionnelle de créer des produits sains, délicieux et innovants pour les consommateurs. Grâce à notre engagement envers la qualité, la durabilité et l'innovation, nous sommes convaincus que ce projet contribuera non seulement à satisfaire les besoins du marché, mais aussi à promouvoir un mode de vie sain et responsable</a:t>
            </a:r>
            <a:endParaRPr lang="fr-FR" dirty="0">
              <a:solidFill>
                <a:schemeClr val="bg2">
                  <a:lumMod val="50000"/>
                </a:schemeClr>
              </a:solidFill>
            </a:endParaRPr>
          </a:p>
        </p:txBody>
      </p:sp>
    </p:spTree>
    <p:extLst>
      <p:ext uri="{BB962C8B-B14F-4D97-AF65-F5344CB8AC3E}">
        <p14:creationId xmlns:p14="http://schemas.microsoft.com/office/powerpoint/2010/main" val="204568221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0121977-6966-9E13-8D49-A15039136E8A}"/>
              </a:ext>
            </a:extLst>
          </p:cNvPr>
          <p:cNvSpPr txBox="1"/>
          <p:nvPr/>
        </p:nvSpPr>
        <p:spPr>
          <a:xfrm>
            <a:off x="2377440" y="834887"/>
            <a:ext cx="4651513" cy="3139321"/>
          </a:xfrm>
          <a:prstGeom prst="rect">
            <a:avLst/>
          </a:prstGeom>
          <a:noFill/>
        </p:spPr>
        <p:txBody>
          <a:bodyPr wrap="square" rtlCol="0">
            <a:spAutoFit/>
          </a:bodyPr>
          <a:lstStyle/>
          <a:p>
            <a:pPr algn="ctr"/>
            <a:r>
              <a:rPr lang="fr-FR" sz="6600" b="1" i="1" dirty="0">
                <a:solidFill>
                  <a:schemeClr val="accent2">
                    <a:lumMod val="50000"/>
                  </a:schemeClr>
                </a:solidFill>
                <a:effectLst>
                  <a:outerShdw blurRad="38100" dist="38100" dir="2700000" algn="tl">
                    <a:srgbClr val="000000">
                      <a:alpha val="43137"/>
                    </a:srgbClr>
                  </a:outerShdw>
                </a:effectLst>
                <a:latin typeface="Script MT Bold" panose="03040602040607080904" pitchFamily="66" charset="0"/>
              </a:rPr>
              <a:t>Merci de votre aimable </a:t>
            </a:r>
            <a:br>
              <a:rPr lang="fr-FR" sz="6600" b="1" i="1" dirty="0">
                <a:solidFill>
                  <a:schemeClr val="accent2">
                    <a:lumMod val="50000"/>
                  </a:schemeClr>
                </a:solidFill>
                <a:effectLst>
                  <a:outerShdw blurRad="38100" dist="38100" dir="2700000" algn="tl">
                    <a:srgbClr val="000000">
                      <a:alpha val="43137"/>
                    </a:srgbClr>
                  </a:outerShdw>
                </a:effectLst>
                <a:latin typeface="Script MT Bold" panose="03040602040607080904" pitchFamily="66" charset="0"/>
              </a:rPr>
            </a:br>
            <a:r>
              <a:rPr lang="fr-FR" sz="6600" b="1" i="1" dirty="0">
                <a:solidFill>
                  <a:schemeClr val="accent2">
                    <a:lumMod val="50000"/>
                  </a:schemeClr>
                </a:solidFill>
                <a:effectLst>
                  <a:outerShdw blurRad="38100" dist="38100" dir="2700000" algn="tl">
                    <a:srgbClr val="000000">
                      <a:alpha val="43137"/>
                    </a:srgbClr>
                  </a:outerShdw>
                </a:effectLst>
                <a:latin typeface="Script MT Bold" panose="03040602040607080904" pitchFamily="66" charset="0"/>
              </a:rPr>
              <a:t>attention!!!</a:t>
            </a:r>
            <a:endParaRPr lang="fr-FR" sz="6600" dirty="0">
              <a:solidFill>
                <a:schemeClr val="accent2">
                  <a:lumMod val="50000"/>
                </a:schemeClr>
              </a:solidFill>
              <a:latin typeface="Script MT Bold" panose="03040602040607080904" pitchFamily="66" charset="0"/>
            </a:endParaRPr>
          </a:p>
        </p:txBody>
      </p:sp>
    </p:spTree>
    <p:extLst>
      <p:ext uri="{BB962C8B-B14F-4D97-AF65-F5344CB8AC3E}">
        <p14:creationId xmlns:p14="http://schemas.microsoft.com/office/powerpoint/2010/main" val="39445381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a:extLst>
              <a:ext uri="{FF2B5EF4-FFF2-40B4-BE49-F238E27FC236}">
                <a16:creationId xmlns:a16="http://schemas.microsoft.com/office/drawing/2014/main" id="{6A13D63F-4E5E-7044-0053-2C8BFA3DEBA8}"/>
              </a:ext>
            </a:extLst>
          </p:cNvPr>
          <p:cNvCxnSpPr>
            <a:cxnSpLocks/>
          </p:cNvCxnSpPr>
          <p:nvPr/>
        </p:nvCxnSpPr>
        <p:spPr>
          <a:xfrm flipV="1">
            <a:off x="1738008" y="413425"/>
            <a:ext cx="881975" cy="64851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30C8B8F-1A34-5BC4-AAC1-5E0E09ECD91C}"/>
              </a:ext>
            </a:extLst>
          </p:cNvPr>
          <p:cNvCxnSpPr>
            <a:cxnSpLocks/>
          </p:cNvCxnSpPr>
          <p:nvPr/>
        </p:nvCxnSpPr>
        <p:spPr>
          <a:xfrm>
            <a:off x="2619983" y="413426"/>
            <a:ext cx="1180289"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37B4C2B7-FCA6-CDB8-C843-474C4D8D1CBB}"/>
              </a:ext>
            </a:extLst>
          </p:cNvPr>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352617" y="61469"/>
            <a:ext cx="1440160" cy="10719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Rectangle : coins arrondis 19">
            <a:extLst>
              <a:ext uri="{FF2B5EF4-FFF2-40B4-BE49-F238E27FC236}">
                <a16:creationId xmlns:a16="http://schemas.microsoft.com/office/drawing/2014/main" id="{69649C59-7752-8201-B2EF-33E483410F75}"/>
              </a:ext>
            </a:extLst>
          </p:cNvPr>
          <p:cNvSpPr/>
          <p:nvPr/>
        </p:nvSpPr>
        <p:spPr>
          <a:xfrm>
            <a:off x="3048202" y="66481"/>
            <a:ext cx="4865746" cy="1061934"/>
          </a:xfrm>
          <a:prstGeom prst="roundRect">
            <a:avLst>
              <a:gd name="adj" fmla="val 25147"/>
            </a:avLst>
          </a:prstGeom>
          <a:gradFill>
            <a:gsLst>
              <a:gs pos="4000">
                <a:schemeClr val="accent1">
                  <a:lumMod val="5000"/>
                  <a:lumOff val="95000"/>
                </a:schemeClr>
              </a:gs>
              <a:gs pos="68000">
                <a:schemeClr val="accent1">
                  <a:lumMod val="45000"/>
                  <a:lumOff val="55000"/>
                </a:schemeClr>
              </a:gs>
              <a:gs pos="100000">
                <a:schemeClr val="tx1">
                  <a:lumMod val="7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Fatou Diop</a:t>
            </a:r>
            <a:r>
              <a:rPr lang="fr-FR" sz="1600" b="1" i="1" dirty="0">
                <a:solidFill>
                  <a:srgbClr val="000000"/>
                </a:solidFill>
                <a:effectLst/>
                <a:latin typeface="Times New Roman" panose="02020603050405020304" pitchFamily="18" charset="0"/>
                <a:ea typeface="Times New Roman" panose="02020603050405020304" pitchFamily="18" charset="0"/>
              </a:rPr>
              <a:t>, d’origine Sénégalaise, j’ai 22 ans, étudiante en troisième année de licence à l’institut Polytechnique de Dakar (IPD) en Finance Banque Assurance (FBA)</a:t>
            </a:r>
            <a:endParaRPr lang="fr-FR" sz="1600" b="1" i="1" dirty="0">
              <a:solidFill>
                <a:srgbClr val="000000"/>
              </a:solidFill>
            </a:endParaRPr>
          </a:p>
        </p:txBody>
      </p:sp>
      <p:cxnSp>
        <p:nvCxnSpPr>
          <p:cNvPr id="29" name="Connecteur droit 28">
            <a:extLst>
              <a:ext uri="{FF2B5EF4-FFF2-40B4-BE49-F238E27FC236}">
                <a16:creationId xmlns:a16="http://schemas.microsoft.com/office/drawing/2014/main" id="{4DD25509-718F-8E3E-65AA-C613904B37C8}"/>
              </a:ext>
            </a:extLst>
          </p:cNvPr>
          <p:cNvCxnSpPr>
            <a:cxnSpLocks/>
          </p:cNvCxnSpPr>
          <p:nvPr/>
        </p:nvCxnSpPr>
        <p:spPr>
          <a:xfrm flipV="1">
            <a:off x="1511789" y="2999906"/>
            <a:ext cx="1074818" cy="731637"/>
          </a:xfrm>
          <a:prstGeom prst="line">
            <a:avLst/>
          </a:prstGeom>
          <a:ln w="19050">
            <a:solidFill>
              <a:srgbClr val="0C534A"/>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8B5FC6B6-D7C0-6B10-99E4-0E253CFFC2D0}"/>
              </a:ext>
            </a:extLst>
          </p:cNvPr>
          <p:cNvCxnSpPr>
            <a:cxnSpLocks/>
          </p:cNvCxnSpPr>
          <p:nvPr/>
        </p:nvCxnSpPr>
        <p:spPr>
          <a:xfrm>
            <a:off x="2586607" y="2999906"/>
            <a:ext cx="1180289" cy="0"/>
          </a:xfrm>
          <a:prstGeom prst="line">
            <a:avLst/>
          </a:prstGeom>
          <a:ln w="19050">
            <a:solidFill>
              <a:srgbClr val="0C534A"/>
            </a:solidFill>
          </a:ln>
        </p:spPr>
        <p:style>
          <a:lnRef idx="1">
            <a:schemeClr val="accent1"/>
          </a:lnRef>
          <a:fillRef idx="0">
            <a:schemeClr val="accent1"/>
          </a:fillRef>
          <a:effectRef idx="0">
            <a:schemeClr val="accent1"/>
          </a:effectRef>
          <a:fontRef idx="minor">
            <a:schemeClr val="tx1"/>
          </a:fontRef>
        </p:style>
      </p:cxnSp>
      <p:sp>
        <p:nvSpPr>
          <p:cNvPr id="34" name="Rectangle : coins arrondis 33">
            <a:extLst>
              <a:ext uri="{FF2B5EF4-FFF2-40B4-BE49-F238E27FC236}">
                <a16:creationId xmlns:a16="http://schemas.microsoft.com/office/drawing/2014/main" id="{D1649187-3044-91AA-5AC2-EDF390A56761}"/>
              </a:ext>
            </a:extLst>
          </p:cNvPr>
          <p:cNvSpPr/>
          <p:nvPr/>
        </p:nvSpPr>
        <p:spPr>
          <a:xfrm>
            <a:off x="2983908" y="2669609"/>
            <a:ext cx="4865746" cy="1061934"/>
          </a:xfrm>
          <a:prstGeom prst="roundRect">
            <a:avLst>
              <a:gd name="adj" fmla="val 29061"/>
            </a:avLst>
          </a:prstGeom>
          <a:gradFill>
            <a:gsLst>
              <a:gs pos="4000">
                <a:schemeClr val="accent1">
                  <a:lumMod val="5000"/>
                  <a:lumOff val="95000"/>
                </a:schemeClr>
              </a:gs>
              <a:gs pos="68000">
                <a:schemeClr val="accent1">
                  <a:lumMod val="45000"/>
                  <a:lumOff val="55000"/>
                </a:schemeClr>
              </a:gs>
              <a:gs pos="100000">
                <a:schemeClr val="tx1">
                  <a:lumMod val="7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fr-FR" sz="1300" b="1" i="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Ndeye N’</a:t>
            </a:r>
            <a:r>
              <a:rPr lang="fr-FR" sz="1300" b="1" i="1" dirty="0" err="1">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dack</a:t>
            </a:r>
            <a:r>
              <a:rPr lang="fr-FR" sz="1300" b="1" i="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 Thiam</a:t>
            </a:r>
            <a:r>
              <a:rPr lang="fr-FR" sz="1300" b="1" i="1" dirty="0">
                <a:solidFill>
                  <a:schemeClr val="accent4">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d’origine sénégalaise, j’ai 24 ans, étudiante en troisième année de licence à l’institut Polytechnique de Dakar en Finance Banque Assurance(FBA</a:t>
            </a:r>
            <a:r>
              <a:rPr lang="fr-FR" sz="1300" dirty="0">
                <a:solidFill>
                  <a:schemeClr val="accent4">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300"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8" name="Image 37">
            <a:extLst>
              <a:ext uri="{FF2B5EF4-FFF2-40B4-BE49-F238E27FC236}">
                <a16:creationId xmlns:a16="http://schemas.microsoft.com/office/drawing/2014/main" id="{35AF4004-31F5-2CAF-B697-7200A3786BC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7913" y="1308402"/>
            <a:ext cx="1322164" cy="1159828"/>
          </a:xfrm>
          <a:prstGeom prst="roundRect">
            <a:avLst>
              <a:gd name="adj" fmla="val 2204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Image 38">
            <a:extLst>
              <a:ext uri="{FF2B5EF4-FFF2-40B4-BE49-F238E27FC236}">
                <a16:creationId xmlns:a16="http://schemas.microsoft.com/office/drawing/2014/main" id="{04BC6D4B-1F22-53ED-D109-38914305E1B9}"/>
              </a:ext>
            </a:extLst>
          </p:cNvPr>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376741" y="2604789"/>
            <a:ext cx="1391912" cy="1126752"/>
          </a:xfrm>
          <a:prstGeom prst="roundRect">
            <a:avLst>
              <a:gd name="adj" fmla="val 2174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41" name="Connecteur droit 40">
            <a:extLst>
              <a:ext uri="{FF2B5EF4-FFF2-40B4-BE49-F238E27FC236}">
                <a16:creationId xmlns:a16="http://schemas.microsoft.com/office/drawing/2014/main" id="{D4D7320B-EBBB-F921-3292-696C02481B77}"/>
              </a:ext>
            </a:extLst>
          </p:cNvPr>
          <p:cNvCxnSpPr>
            <a:cxnSpLocks/>
          </p:cNvCxnSpPr>
          <p:nvPr/>
        </p:nvCxnSpPr>
        <p:spPr>
          <a:xfrm flipV="1">
            <a:off x="2758090" y="1699135"/>
            <a:ext cx="1008806" cy="699079"/>
          </a:xfrm>
          <a:prstGeom prst="line">
            <a:avLst/>
          </a:prstGeom>
          <a:ln w="19050">
            <a:solidFill>
              <a:srgbClr val="0C534A"/>
            </a:solidFill>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C212EC39-D8CE-960F-55E5-2CE14D981C2A}"/>
              </a:ext>
            </a:extLst>
          </p:cNvPr>
          <p:cNvCxnSpPr>
            <a:cxnSpLocks/>
          </p:cNvCxnSpPr>
          <p:nvPr/>
        </p:nvCxnSpPr>
        <p:spPr>
          <a:xfrm>
            <a:off x="3766896" y="1699135"/>
            <a:ext cx="1180289" cy="0"/>
          </a:xfrm>
          <a:prstGeom prst="line">
            <a:avLst/>
          </a:prstGeom>
          <a:ln w="19050">
            <a:solidFill>
              <a:srgbClr val="0C534A"/>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565B210D-56D2-ABEB-6C7D-EC1FF4A40710}"/>
              </a:ext>
            </a:extLst>
          </p:cNvPr>
          <p:cNvCxnSpPr>
            <a:cxnSpLocks/>
          </p:cNvCxnSpPr>
          <p:nvPr/>
        </p:nvCxnSpPr>
        <p:spPr>
          <a:xfrm flipV="1">
            <a:off x="2735765" y="4269706"/>
            <a:ext cx="1031131" cy="664575"/>
          </a:xfrm>
          <a:prstGeom prst="line">
            <a:avLst/>
          </a:prstGeom>
          <a:ln w="19050">
            <a:solidFill>
              <a:srgbClr val="0C534A"/>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F22C7399-2389-3C4D-9668-76A678DF74D6}"/>
              </a:ext>
            </a:extLst>
          </p:cNvPr>
          <p:cNvCxnSpPr>
            <a:cxnSpLocks/>
          </p:cNvCxnSpPr>
          <p:nvPr/>
        </p:nvCxnSpPr>
        <p:spPr>
          <a:xfrm>
            <a:off x="3766896" y="4269706"/>
            <a:ext cx="1180289" cy="0"/>
          </a:xfrm>
          <a:prstGeom prst="line">
            <a:avLst/>
          </a:prstGeom>
          <a:ln w="19050">
            <a:solidFill>
              <a:srgbClr val="0C534A"/>
            </a:solidFill>
          </a:ln>
        </p:spPr>
        <p:style>
          <a:lnRef idx="1">
            <a:schemeClr val="accent1"/>
          </a:lnRef>
          <a:fillRef idx="0">
            <a:schemeClr val="accent1"/>
          </a:fillRef>
          <a:effectRef idx="0">
            <a:schemeClr val="accent1"/>
          </a:effectRef>
          <a:fontRef idx="minor">
            <a:schemeClr val="tx1"/>
          </a:fontRef>
        </p:style>
      </p:cxnSp>
      <p:pic>
        <p:nvPicPr>
          <p:cNvPr id="40" name="Image 39">
            <a:extLst>
              <a:ext uri="{FF2B5EF4-FFF2-40B4-BE49-F238E27FC236}">
                <a16:creationId xmlns:a16="http://schemas.microsoft.com/office/drawing/2014/main" id="{5D399EDC-3FA8-4D48-1E77-62A8CDC32102}"/>
              </a:ext>
            </a:extLst>
          </p:cNvPr>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a:off x="1517913" y="3868102"/>
            <a:ext cx="1322164" cy="1182585"/>
          </a:xfrm>
          <a:prstGeom prst="roundRect">
            <a:avLst>
              <a:gd name="adj" fmla="val 2311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3" name="Rectangle : coins arrondis 32">
            <a:extLst>
              <a:ext uri="{FF2B5EF4-FFF2-40B4-BE49-F238E27FC236}">
                <a16:creationId xmlns:a16="http://schemas.microsoft.com/office/drawing/2014/main" id="{9F0C579D-569F-380E-295A-2F082AEF108A}"/>
              </a:ext>
            </a:extLst>
          </p:cNvPr>
          <p:cNvSpPr/>
          <p:nvPr/>
        </p:nvSpPr>
        <p:spPr>
          <a:xfrm>
            <a:off x="4150314" y="3985420"/>
            <a:ext cx="4865746" cy="1061934"/>
          </a:xfrm>
          <a:prstGeom prst="roundRect">
            <a:avLst>
              <a:gd name="adj" fmla="val 27104"/>
            </a:avLst>
          </a:prstGeom>
          <a:gradFill>
            <a:gsLst>
              <a:gs pos="4000">
                <a:schemeClr val="accent1">
                  <a:lumMod val="5000"/>
                  <a:lumOff val="95000"/>
                </a:schemeClr>
              </a:gs>
              <a:gs pos="68000">
                <a:schemeClr val="accent1">
                  <a:lumMod val="45000"/>
                  <a:lumOff val="55000"/>
                </a:schemeClr>
              </a:gs>
              <a:gs pos="100000">
                <a:schemeClr val="tx1">
                  <a:lumMod val="7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fr-FR" b="1" i="1" dirty="0" err="1">
                <a:solidFill>
                  <a:schemeClr val="accent4">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Deyda</a:t>
            </a:r>
            <a:r>
              <a:rPr lang="fr-FR" b="1" i="1" dirty="0">
                <a:solidFill>
                  <a:schemeClr val="accent4">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b="1" i="1" dirty="0" err="1">
                <a:solidFill>
                  <a:schemeClr val="accent4">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Aidara</a:t>
            </a:r>
            <a:r>
              <a:rPr lang="fr-FR" b="1" i="1" dirty="0">
                <a:solidFill>
                  <a:schemeClr val="accent4">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d’origine sénégalaise, j’ai 25 ans, étudiante en troisième année de licence à l’institut Polytechnique de Dakar (IPD) en Finance Banque Assurance(FBA).</a:t>
            </a:r>
            <a:endParaRPr lang="fr-FR" b="1" i="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2" name="Rectangle : coins arrondis 31">
            <a:extLst>
              <a:ext uri="{FF2B5EF4-FFF2-40B4-BE49-F238E27FC236}">
                <a16:creationId xmlns:a16="http://schemas.microsoft.com/office/drawing/2014/main" id="{33EEF2BD-5090-8DF7-62D3-7B1B1B449B92}"/>
              </a:ext>
            </a:extLst>
          </p:cNvPr>
          <p:cNvSpPr/>
          <p:nvPr/>
        </p:nvSpPr>
        <p:spPr>
          <a:xfrm>
            <a:off x="4150314" y="1382292"/>
            <a:ext cx="4865746" cy="1061934"/>
          </a:xfrm>
          <a:prstGeom prst="roundRect">
            <a:avLst>
              <a:gd name="adj" fmla="val 24495"/>
            </a:avLst>
          </a:prstGeom>
          <a:gradFill>
            <a:gsLst>
              <a:gs pos="4000">
                <a:schemeClr val="accent1">
                  <a:lumMod val="5000"/>
                  <a:lumOff val="95000"/>
                </a:schemeClr>
              </a:gs>
              <a:gs pos="68000">
                <a:schemeClr val="accent1">
                  <a:lumMod val="45000"/>
                  <a:lumOff val="55000"/>
                </a:schemeClr>
              </a:gs>
              <a:gs pos="100000">
                <a:schemeClr val="tx1">
                  <a:lumMod val="7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b="1" i="1" dirty="0">
                <a:solidFill>
                  <a:schemeClr val="accent4">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Diallo Kadiatou</a:t>
            </a:r>
            <a:r>
              <a:rPr lang="fr-FR" sz="1600" b="1" i="1" dirty="0">
                <a:solidFill>
                  <a:schemeClr val="accent4">
                    <a:lumMod val="50000"/>
                  </a:schemeClr>
                </a:solidFill>
                <a:effectLst/>
                <a:latin typeface="Times New Roman" panose="02020603050405020304" pitchFamily="18" charset="0"/>
                <a:ea typeface="Times New Roman" panose="02020603050405020304" pitchFamily="18" charset="0"/>
              </a:rPr>
              <a:t>, d’origine guinéenne, j’ai 21 ans, étudiante en troisième année de licence à l’institut Polytechnique de Dakar (IPD) en Finance Banque Assurance (FBA)</a:t>
            </a:r>
            <a:endParaRPr lang="fr-FR" sz="1600" b="1" i="1" dirty="0">
              <a:solidFill>
                <a:schemeClr val="accent4">
                  <a:lumMod val="50000"/>
                </a:schemeClr>
              </a:solidFill>
            </a:endParaRPr>
          </a:p>
        </p:txBody>
      </p:sp>
    </p:spTree>
    <p:extLst>
      <p:ext uri="{BB962C8B-B14F-4D97-AF65-F5344CB8AC3E}">
        <p14:creationId xmlns:p14="http://schemas.microsoft.com/office/powerpoint/2010/main" val="184229028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chemin : horizontal 3">
            <a:extLst>
              <a:ext uri="{FF2B5EF4-FFF2-40B4-BE49-F238E27FC236}">
                <a16:creationId xmlns:a16="http://schemas.microsoft.com/office/drawing/2014/main" id="{F2B041F2-FAE4-DA43-C7E5-A62FCFC2D2DE}"/>
              </a:ext>
            </a:extLst>
          </p:cNvPr>
          <p:cNvSpPr/>
          <p:nvPr/>
        </p:nvSpPr>
        <p:spPr>
          <a:xfrm>
            <a:off x="1258110" y="214764"/>
            <a:ext cx="6627780" cy="932961"/>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53CF0C89-1348-C791-F8B1-F1663D4D25EF}"/>
              </a:ext>
            </a:extLst>
          </p:cNvPr>
          <p:cNvSpPr>
            <a:spLocks noGrp="1"/>
          </p:cNvSpPr>
          <p:nvPr>
            <p:ph type="title"/>
          </p:nvPr>
        </p:nvSpPr>
        <p:spPr>
          <a:xfrm>
            <a:off x="722650" y="341264"/>
            <a:ext cx="7717500" cy="572700"/>
          </a:xfrm>
        </p:spPr>
        <p:txBody>
          <a:bodyPr/>
          <a:lstStyle/>
          <a:p>
            <a:r>
              <a:rPr lang="fr-FR" dirty="0">
                <a:solidFill>
                  <a:srgbClr val="000000"/>
                </a:solidFill>
                <a:latin typeface="Lucida Handwriting" panose="03010101010101010101" pitchFamily="66" charset="0"/>
              </a:rPr>
              <a:t>CONTEXTE</a:t>
            </a:r>
          </a:p>
        </p:txBody>
      </p:sp>
      <p:sp>
        <p:nvSpPr>
          <p:cNvPr id="3" name="Sous-titre 2">
            <a:extLst>
              <a:ext uri="{FF2B5EF4-FFF2-40B4-BE49-F238E27FC236}">
                <a16:creationId xmlns:a16="http://schemas.microsoft.com/office/drawing/2014/main" id="{EA4A7E58-FB1C-95D4-342B-AB52B71684ED}"/>
              </a:ext>
            </a:extLst>
          </p:cNvPr>
          <p:cNvSpPr>
            <a:spLocks noGrp="1"/>
          </p:cNvSpPr>
          <p:nvPr>
            <p:ph type="subTitle" idx="1"/>
          </p:nvPr>
        </p:nvSpPr>
        <p:spPr>
          <a:xfrm>
            <a:off x="713250" y="1381036"/>
            <a:ext cx="7717500" cy="3421200"/>
          </a:xfrm>
        </p:spPr>
        <p:txBody>
          <a:bodyPr/>
          <a:lstStyle/>
          <a:p>
            <a:pPr marL="127000" indent="0">
              <a:buNone/>
            </a:pPr>
            <a:r>
              <a:rPr lang="fr-FR" sz="1800" dirty="0">
                <a:solidFill>
                  <a:srgbClr val="000000"/>
                </a:solidFill>
                <a:effectLst/>
                <a:latin typeface="Times New Roman" panose="02020603050405020304" pitchFamily="18" charset="0"/>
                <a:ea typeface="Times New Roman" panose="02020603050405020304" pitchFamily="18" charset="0"/>
              </a:rPr>
              <a:t>La consommation de jus de fruits remonte à l'Antiquité</a:t>
            </a:r>
          </a:p>
          <a:p>
            <a:pPr marL="127000" indent="0">
              <a:buNone/>
            </a:pPr>
            <a:r>
              <a:rPr lang="fr-FR" sz="1800" dirty="0">
                <a:solidFill>
                  <a:srgbClr val="000000"/>
                </a:solidFill>
                <a:latin typeface="Times New Roman" panose="02020603050405020304" pitchFamily="18" charset="0"/>
                <a:ea typeface="Times New Roman" panose="02020603050405020304" pitchFamily="18" charset="0"/>
              </a:rPr>
              <a:t>A</a:t>
            </a:r>
            <a:r>
              <a:rPr lang="fr-FR" sz="1800" dirty="0">
                <a:solidFill>
                  <a:srgbClr val="000000"/>
                </a:solidFill>
                <a:effectLst/>
                <a:latin typeface="Times New Roman" panose="02020603050405020304" pitchFamily="18" charset="0"/>
                <a:ea typeface="Times New Roman" panose="02020603050405020304" pitchFamily="18" charset="0"/>
              </a:rPr>
              <a:t> cette époque, la conservation du jus était difficile et sa consommation était donc limitée à la période de récolte des fruits</a:t>
            </a:r>
            <a:endParaRPr lang="fr-FR" sz="1800" dirty="0">
              <a:solidFill>
                <a:srgbClr val="000000"/>
              </a:solidFill>
              <a:latin typeface="Times New Roman" panose="02020603050405020304" pitchFamily="18" charset="0"/>
              <a:ea typeface="Times New Roman" panose="02020603050405020304" pitchFamily="18" charset="0"/>
            </a:endParaRPr>
          </a:p>
          <a:p>
            <a:pPr marL="127000" indent="0">
              <a:buNone/>
            </a:pPr>
            <a:r>
              <a:rPr lang="fr-FR" sz="1800" dirty="0">
                <a:solidFill>
                  <a:srgbClr val="000000"/>
                </a:solidFill>
                <a:effectLst/>
                <a:latin typeface="Times New Roman" panose="02020603050405020304" pitchFamily="18" charset="0"/>
                <a:ea typeface="Times New Roman" panose="02020603050405020304" pitchFamily="18" charset="0"/>
              </a:rPr>
              <a:t>Au fil des siècles, les techniques de conservation ont évolué. Au XIXe siècle, l'invention de la pasteurisation a révolutionné l'industrie alimentaire en permettant de conserver les jus de fruits</a:t>
            </a:r>
          </a:p>
          <a:p>
            <a:pPr marL="127000" indent="0">
              <a:buNone/>
            </a:pPr>
            <a:r>
              <a:rPr lang="fr-FR" sz="1800" dirty="0">
                <a:solidFill>
                  <a:srgbClr val="000000"/>
                </a:solidFill>
                <a:effectLst/>
                <a:latin typeface="Times New Roman" panose="02020603050405020304" pitchFamily="18" charset="0"/>
                <a:ea typeface="Times New Roman" panose="02020603050405020304" pitchFamily="18" charset="0"/>
              </a:rPr>
              <a:t>Cependant, au cours des dernières décennies, les consommateurs ont pris conscience des méfaits des produits industriels sur leur santé. Ils se sont tournés vers des produits plus naturels, sans additifs ni conservateurs.</a:t>
            </a:r>
          </a:p>
          <a:p>
            <a:pPr marL="127000" indent="0">
              <a:buNone/>
            </a:pPr>
            <a:r>
              <a:rPr lang="fr-FR" sz="1800" dirty="0">
                <a:solidFill>
                  <a:srgbClr val="000000"/>
                </a:solidFill>
                <a:effectLst/>
                <a:latin typeface="Times New Roman" panose="02020603050405020304" pitchFamily="18" charset="0"/>
                <a:ea typeface="Times New Roman" panose="02020603050405020304" pitchFamily="18" charset="0"/>
              </a:rPr>
              <a:t>C'est dans ce contexte que la transformation des fruits locaux en jus naturel a trouvé un nouvel élan</a:t>
            </a:r>
            <a:endParaRPr lang="fr-FR" dirty="0">
              <a:solidFill>
                <a:srgbClr val="000000"/>
              </a:solidFill>
            </a:endParaRPr>
          </a:p>
        </p:txBody>
      </p:sp>
    </p:spTree>
    <p:extLst>
      <p:ext uri="{BB962C8B-B14F-4D97-AF65-F5344CB8AC3E}">
        <p14:creationId xmlns:p14="http://schemas.microsoft.com/office/powerpoint/2010/main" val="9754348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chemin : horizontal 3">
            <a:extLst>
              <a:ext uri="{FF2B5EF4-FFF2-40B4-BE49-F238E27FC236}">
                <a16:creationId xmlns:a16="http://schemas.microsoft.com/office/drawing/2014/main" id="{DBF7C593-0BE7-AE06-08DA-1BE8C73EAC4D}"/>
              </a:ext>
            </a:extLst>
          </p:cNvPr>
          <p:cNvSpPr/>
          <p:nvPr/>
        </p:nvSpPr>
        <p:spPr>
          <a:xfrm>
            <a:off x="1258110" y="214764"/>
            <a:ext cx="6627780" cy="1068289"/>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0DD5C51-9754-94C8-8492-94BE2252C554}"/>
              </a:ext>
            </a:extLst>
          </p:cNvPr>
          <p:cNvSpPr>
            <a:spLocks noGrp="1"/>
          </p:cNvSpPr>
          <p:nvPr>
            <p:ph type="title"/>
          </p:nvPr>
        </p:nvSpPr>
        <p:spPr>
          <a:xfrm>
            <a:off x="1718554" y="301096"/>
            <a:ext cx="6167336" cy="819600"/>
          </a:xfrm>
        </p:spPr>
        <p:txBody>
          <a:bodyPr/>
          <a:lstStyle/>
          <a:p>
            <a:r>
              <a:rPr lang="fr-FR" sz="3200" b="1" dirty="0">
                <a:solidFill>
                  <a:srgbClr val="000000"/>
                </a:solidFill>
                <a:latin typeface="Lucida Handwriting" panose="03010101010101010101" pitchFamily="66" charset="0"/>
              </a:rPr>
              <a:t>IMPORTANCE DU THEME</a:t>
            </a:r>
          </a:p>
        </p:txBody>
      </p:sp>
      <p:sp>
        <p:nvSpPr>
          <p:cNvPr id="3" name="Sous-titre 2">
            <a:extLst>
              <a:ext uri="{FF2B5EF4-FFF2-40B4-BE49-F238E27FC236}">
                <a16:creationId xmlns:a16="http://schemas.microsoft.com/office/drawing/2014/main" id="{0801EB0C-2F40-2F03-9942-09F83009E4D9}"/>
              </a:ext>
            </a:extLst>
          </p:cNvPr>
          <p:cNvSpPr>
            <a:spLocks noGrp="1"/>
          </p:cNvSpPr>
          <p:nvPr>
            <p:ph type="subTitle" idx="1"/>
          </p:nvPr>
        </p:nvSpPr>
        <p:spPr>
          <a:xfrm>
            <a:off x="206083" y="2182251"/>
            <a:ext cx="4144120" cy="2421223"/>
          </a:xfrm>
        </p:spPr>
        <p:txBody>
          <a:bodyPr/>
          <a:lstStyle/>
          <a:p>
            <a:r>
              <a:rPr lang="fr-FR" dirty="0">
                <a:latin typeface="Times New Roman" panose="02020603050405020304" pitchFamily="18" charset="0"/>
                <a:ea typeface="Times New Roman" panose="02020603050405020304" pitchFamily="18" charset="0"/>
              </a:rPr>
              <a:t>       </a:t>
            </a:r>
            <a:r>
              <a:rPr lang="fr-FR"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Nous avons développé cette gamme de jus dans le but de promouvoir la consommation locale et de proposer une alternative saine et naturelle aux          jus industriels.</a:t>
            </a:r>
            <a:endParaRPr lang="fr-FR" dirty="0">
              <a:solidFill>
                <a:srgbClr val="000000"/>
              </a:solidFill>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0B5EAA1F-38ED-42E4-A385-C6831AE70A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0644" y="1298080"/>
            <a:ext cx="3430602" cy="310533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ZoneTexte 5">
            <a:extLst>
              <a:ext uri="{FF2B5EF4-FFF2-40B4-BE49-F238E27FC236}">
                <a16:creationId xmlns:a16="http://schemas.microsoft.com/office/drawing/2014/main" id="{632A904C-A939-4A60-643E-6D70E7AA3C53}"/>
              </a:ext>
            </a:extLst>
          </p:cNvPr>
          <p:cNvSpPr txBox="1"/>
          <p:nvPr/>
        </p:nvSpPr>
        <p:spPr>
          <a:xfrm>
            <a:off x="4740644" y="4403419"/>
            <a:ext cx="3080426" cy="400110"/>
          </a:xfrm>
          <a:prstGeom prst="rect">
            <a:avLst/>
          </a:prstGeom>
          <a:noFill/>
        </p:spPr>
        <p:txBody>
          <a:bodyPr wrap="square" rtlCol="0">
            <a:spAutoFit/>
          </a:bodyPr>
          <a:lstStyle/>
          <a:p>
            <a:r>
              <a:rPr lang="fr-FR" sz="2000" b="1" i="1" u="sng" dirty="0">
                <a:effectLst/>
                <a:latin typeface="Times New Roman" panose="02020603050405020304" pitchFamily="18" charset="0"/>
                <a:ea typeface="Times New Roman" panose="02020603050405020304" pitchFamily="18" charset="0"/>
                <a:cs typeface="Times New Roman" panose="02020603050405020304" pitchFamily="18" charset="0"/>
              </a:rPr>
              <a:t>La qualité au meilleur prix</a:t>
            </a:r>
            <a:r>
              <a:rPr lang="fr-FR" sz="14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8139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02;p30">
            <a:extLst>
              <a:ext uri="{FF2B5EF4-FFF2-40B4-BE49-F238E27FC236}">
                <a16:creationId xmlns:a16="http://schemas.microsoft.com/office/drawing/2014/main" id="{58C3A2E8-8CD1-5AC2-976A-1CE4C8DEA974}"/>
              </a:ext>
            </a:extLst>
          </p:cNvPr>
          <p:cNvSpPr/>
          <p:nvPr/>
        </p:nvSpPr>
        <p:spPr>
          <a:xfrm>
            <a:off x="-534644" y="4064553"/>
            <a:ext cx="9428407" cy="2695929"/>
          </a:xfrm>
          <a:custGeom>
            <a:avLst/>
            <a:gdLst/>
            <a:ahLst/>
            <a:cxnLst/>
            <a:rect l="l" t="t" r="r" b="b"/>
            <a:pathLst>
              <a:path w="375206" h="111299" extrusionOk="0">
                <a:moveTo>
                  <a:pt x="0" y="90709"/>
                </a:moveTo>
                <a:cubicBezTo>
                  <a:pt x="6329" y="106527"/>
                  <a:pt x="39575" y="119338"/>
                  <a:pt x="49026" y="105162"/>
                </a:cubicBezTo>
                <a:cubicBezTo>
                  <a:pt x="55943" y="94787"/>
                  <a:pt x="57650" y="77024"/>
                  <a:pt x="49310" y="67755"/>
                </a:cubicBezTo>
                <a:cubicBezTo>
                  <a:pt x="46290" y="64398"/>
                  <a:pt x="40146" y="61747"/>
                  <a:pt x="36274" y="64070"/>
                </a:cubicBezTo>
                <a:cubicBezTo>
                  <a:pt x="32790" y="66160"/>
                  <a:pt x="32356" y="74438"/>
                  <a:pt x="35990" y="76256"/>
                </a:cubicBezTo>
                <a:cubicBezTo>
                  <a:pt x="39196" y="77860"/>
                  <a:pt x="45209" y="76303"/>
                  <a:pt x="46192" y="72856"/>
                </a:cubicBezTo>
                <a:cubicBezTo>
                  <a:pt x="48800" y="63715"/>
                  <a:pt x="45590" y="52405"/>
                  <a:pt x="51293" y="44800"/>
                </a:cubicBezTo>
                <a:cubicBezTo>
                  <a:pt x="55528" y="39153"/>
                  <a:pt x="65953" y="43235"/>
                  <a:pt x="71697" y="39132"/>
                </a:cubicBezTo>
                <a:cubicBezTo>
                  <a:pt x="76196" y="35919"/>
                  <a:pt x="74624" y="28347"/>
                  <a:pt x="77365" y="23546"/>
                </a:cubicBezTo>
                <a:cubicBezTo>
                  <a:pt x="81118" y="16974"/>
                  <a:pt x="90516" y="13507"/>
                  <a:pt x="98053" y="14194"/>
                </a:cubicBezTo>
                <a:cubicBezTo>
                  <a:pt x="104833" y="14812"/>
                  <a:pt x="110068" y="20611"/>
                  <a:pt x="115906" y="24113"/>
                </a:cubicBezTo>
                <a:cubicBezTo>
                  <a:pt x="123137" y="28451"/>
                  <a:pt x="132526" y="29749"/>
                  <a:pt x="140844" y="28364"/>
                </a:cubicBezTo>
                <a:cubicBezTo>
                  <a:pt x="143145" y="27981"/>
                  <a:pt x="146795" y="27013"/>
                  <a:pt x="146795" y="24680"/>
                </a:cubicBezTo>
                <a:cubicBezTo>
                  <a:pt x="146795" y="21369"/>
                  <a:pt x="137345" y="21968"/>
                  <a:pt x="136877" y="25246"/>
                </a:cubicBezTo>
                <a:cubicBezTo>
                  <a:pt x="135982" y="31523"/>
                  <a:pt x="141053" y="40486"/>
                  <a:pt x="147362" y="41116"/>
                </a:cubicBezTo>
                <a:cubicBezTo>
                  <a:pt x="161370" y="42515"/>
                  <a:pt x="168513" y="21515"/>
                  <a:pt x="181652" y="16461"/>
                </a:cubicBezTo>
                <a:cubicBezTo>
                  <a:pt x="190602" y="13018"/>
                  <a:pt x="199871" y="23325"/>
                  <a:pt x="207440" y="29214"/>
                </a:cubicBezTo>
                <a:cubicBezTo>
                  <a:pt x="214089" y="34387"/>
                  <a:pt x="222405" y="21357"/>
                  <a:pt x="229261" y="16461"/>
                </a:cubicBezTo>
                <a:cubicBezTo>
                  <a:pt x="232522" y="14132"/>
                  <a:pt x="237181" y="14319"/>
                  <a:pt x="241164" y="14761"/>
                </a:cubicBezTo>
                <a:cubicBezTo>
                  <a:pt x="247819" y="15500"/>
                  <a:pt x="254756" y="16880"/>
                  <a:pt x="260434" y="20429"/>
                </a:cubicBezTo>
                <a:cubicBezTo>
                  <a:pt x="266325" y="24111"/>
                  <a:pt x="274582" y="36592"/>
                  <a:pt x="268369" y="39699"/>
                </a:cubicBezTo>
                <a:cubicBezTo>
                  <a:pt x="265874" y="40946"/>
                  <a:pt x="262479" y="38097"/>
                  <a:pt x="261001" y="35732"/>
                </a:cubicBezTo>
                <a:cubicBezTo>
                  <a:pt x="256995" y="29323"/>
                  <a:pt x="263445" y="20159"/>
                  <a:pt x="268086" y="14194"/>
                </a:cubicBezTo>
                <a:cubicBezTo>
                  <a:pt x="273627" y="7072"/>
                  <a:pt x="282500" y="-1582"/>
                  <a:pt x="291323" y="308"/>
                </a:cubicBezTo>
                <a:cubicBezTo>
                  <a:pt x="298407" y="1826"/>
                  <a:pt x="305753" y="7321"/>
                  <a:pt x="308043" y="14194"/>
                </a:cubicBezTo>
                <a:cubicBezTo>
                  <a:pt x="310304" y="20979"/>
                  <a:pt x="307521" y="30108"/>
                  <a:pt x="312578" y="35165"/>
                </a:cubicBezTo>
                <a:cubicBezTo>
                  <a:pt x="315854" y="38441"/>
                  <a:pt x="321894" y="34972"/>
                  <a:pt x="326464" y="35732"/>
                </a:cubicBezTo>
                <a:cubicBezTo>
                  <a:pt x="330006" y="36321"/>
                  <a:pt x="331994" y="40996"/>
                  <a:pt x="332698" y="44517"/>
                </a:cubicBezTo>
                <a:cubicBezTo>
                  <a:pt x="335520" y="58621"/>
                  <a:pt x="322759" y="80459"/>
                  <a:pt x="335249" y="87592"/>
                </a:cubicBezTo>
                <a:cubicBezTo>
                  <a:pt x="339013" y="89742"/>
                  <a:pt x="345147" y="88304"/>
                  <a:pt x="348001" y="85041"/>
                </a:cubicBezTo>
                <a:cubicBezTo>
                  <a:pt x="350508" y="82175"/>
                  <a:pt x="350340" y="74331"/>
                  <a:pt x="346584" y="73706"/>
                </a:cubicBezTo>
                <a:cubicBezTo>
                  <a:pt x="340717" y="72729"/>
                  <a:pt x="339062" y="84619"/>
                  <a:pt x="340350" y="90426"/>
                </a:cubicBezTo>
                <a:cubicBezTo>
                  <a:pt x="341094" y="93779"/>
                  <a:pt x="345700" y="95810"/>
                  <a:pt x="349135" y="95810"/>
                </a:cubicBezTo>
                <a:cubicBezTo>
                  <a:pt x="360348" y="95810"/>
                  <a:pt x="366617" y="80297"/>
                  <a:pt x="370389" y="69738"/>
                </a:cubicBezTo>
                <a:cubicBezTo>
                  <a:pt x="372340" y="64276"/>
                  <a:pt x="375206" y="58818"/>
                  <a:pt x="375206" y="53018"/>
                </a:cubicBezTo>
              </a:path>
            </a:pathLst>
          </a:custGeom>
          <a:noFill/>
          <a:ln w="19050" cap="flat" cmpd="sng">
            <a:solidFill>
              <a:schemeClr val="accent1"/>
            </a:solidFill>
            <a:prstDash val="dot"/>
            <a:round/>
            <a:headEnd type="none" w="med" len="med"/>
            <a:tailEnd type="none" w="med" len="med"/>
          </a:ln>
        </p:spPr>
        <p:txBody>
          <a:bodyPr/>
          <a:lstStyle/>
          <a:p>
            <a:endParaRPr lang="fr-FR"/>
          </a:p>
        </p:txBody>
      </p:sp>
      <p:sp>
        <p:nvSpPr>
          <p:cNvPr id="10" name="Parchemin : horizontal 9">
            <a:extLst>
              <a:ext uri="{FF2B5EF4-FFF2-40B4-BE49-F238E27FC236}">
                <a16:creationId xmlns:a16="http://schemas.microsoft.com/office/drawing/2014/main" id="{02C578F3-D001-8D93-6F09-AFC13B058F6A}"/>
              </a:ext>
            </a:extLst>
          </p:cNvPr>
          <p:cNvSpPr/>
          <p:nvPr/>
        </p:nvSpPr>
        <p:spPr>
          <a:xfrm>
            <a:off x="817567" y="210205"/>
            <a:ext cx="7360800" cy="754322"/>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80320E61-DFE3-5F65-3E7B-2EEB7F3900B9}"/>
              </a:ext>
            </a:extLst>
          </p:cNvPr>
          <p:cNvSpPr>
            <a:spLocks noGrp="1"/>
          </p:cNvSpPr>
          <p:nvPr>
            <p:ph type="title"/>
          </p:nvPr>
        </p:nvSpPr>
        <p:spPr>
          <a:xfrm>
            <a:off x="817567" y="239307"/>
            <a:ext cx="7360800" cy="812400"/>
          </a:xfrm>
        </p:spPr>
        <p:txBody>
          <a:bodyPr/>
          <a:lstStyle/>
          <a:p>
            <a:r>
              <a:rPr lang="fr-FR" dirty="0">
                <a:solidFill>
                  <a:schemeClr val="bg2">
                    <a:lumMod val="50000"/>
                  </a:schemeClr>
                </a:solidFill>
                <a:latin typeface="Lucida Handwriting" panose="03010101010101010101" pitchFamily="66" charset="0"/>
              </a:rPr>
              <a:t>OBJECTIF DU PROJET</a:t>
            </a:r>
          </a:p>
        </p:txBody>
      </p:sp>
      <p:sp>
        <p:nvSpPr>
          <p:cNvPr id="3" name="Sous-titre 2">
            <a:extLst>
              <a:ext uri="{FF2B5EF4-FFF2-40B4-BE49-F238E27FC236}">
                <a16:creationId xmlns:a16="http://schemas.microsoft.com/office/drawing/2014/main" id="{BC2B97C8-5F04-24DB-9CE7-C16B23351CF1}"/>
              </a:ext>
            </a:extLst>
          </p:cNvPr>
          <p:cNvSpPr>
            <a:spLocks noGrp="1"/>
          </p:cNvSpPr>
          <p:nvPr>
            <p:ph type="subTitle" idx="1"/>
          </p:nvPr>
        </p:nvSpPr>
        <p:spPr>
          <a:xfrm>
            <a:off x="1284039" y="1028832"/>
            <a:ext cx="3541053" cy="471000"/>
          </a:xfrm>
        </p:spPr>
        <p:txBody>
          <a:bodyPr/>
          <a:lstStyle/>
          <a:p>
            <a:r>
              <a:rPr lang="fr-FR" u="sng" dirty="0">
                <a:solidFill>
                  <a:schemeClr val="bg2">
                    <a:lumMod val="50000"/>
                  </a:schemeClr>
                </a:solidFill>
                <a:latin typeface="Lucida Handwriting" panose="03010101010101010101" pitchFamily="66" charset="0"/>
              </a:rPr>
              <a:t>OBJECTIF GENERAL</a:t>
            </a:r>
          </a:p>
        </p:txBody>
      </p:sp>
      <p:sp>
        <p:nvSpPr>
          <p:cNvPr id="4" name="Sous-titre 3">
            <a:extLst>
              <a:ext uri="{FF2B5EF4-FFF2-40B4-BE49-F238E27FC236}">
                <a16:creationId xmlns:a16="http://schemas.microsoft.com/office/drawing/2014/main" id="{BC716BEE-0B34-18F3-0694-EA2AC376F52E}"/>
              </a:ext>
            </a:extLst>
          </p:cNvPr>
          <p:cNvSpPr>
            <a:spLocks noGrp="1"/>
          </p:cNvSpPr>
          <p:nvPr>
            <p:ph type="subTitle" idx="2"/>
          </p:nvPr>
        </p:nvSpPr>
        <p:spPr>
          <a:xfrm>
            <a:off x="2096466" y="1466260"/>
            <a:ext cx="5815500" cy="775200"/>
          </a:xfrm>
        </p:spPr>
        <p:txBody>
          <a:bodyPr/>
          <a:lstStyle/>
          <a:p>
            <a:pPr>
              <a:buFont typeface="Wingdings" panose="05000000000000000000" pitchFamily="2" charset="2"/>
              <a:buChar char="Ø"/>
            </a:pPr>
            <a:r>
              <a:rPr lang="fr-FR" sz="1800" dirty="0">
                <a:solidFill>
                  <a:schemeClr val="accent4">
                    <a:lumMod val="50000"/>
                  </a:schemeClr>
                </a:solidFill>
                <a:effectLst/>
                <a:latin typeface="Times New Roman" panose="02020603050405020304" pitchFamily="18" charset="0"/>
                <a:ea typeface="Times New Roman" panose="02020603050405020304" pitchFamily="18" charset="0"/>
              </a:rPr>
              <a:t>La transformation des fruits locaux en jus naturel</a:t>
            </a:r>
            <a:r>
              <a:rPr lang="fr-FR" sz="1800" dirty="0">
                <a:effectLst/>
                <a:latin typeface="Times New Roman" panose="02020603050405020304" pitchFamily="18" charset="0"/>
                <a:ea typeface="Times New Roman" panose="02020603050405020304" pitchFamily="18" charset="0"/>
              </a:rPr>
              <a:t>.</a:t>
            </a:r>
            <a:endParaRPr lang="fr-FR" dirty="0"/>
          </a:p>
        </p:txBody>
      </p:sp>
      <p:sp>
        <p:nvSpPr>
          <p:cNvPr id="5" name="Sous-titre 4">
            <a:extLst>
              <a:ext uri="{FF2B5EF4-FFF2-40B4-BE49-F238E27FC236}">
                <a16:creationId xmlns:a16="http://schemas.microsoft.com/office/drawing/2014/main" id="{84C19571-D715-2439-FBA8-DE09382BFE8C}"/>
              </a:ext>
            </a:extLst>
          </p:cNvPr>
          <p:cNvSpPr>
            <a:spLocks noGrp="1"/>
          </p:cNvSpPr>
          <p:nvPr>
            <p:ph type="subTitle" idx="3"/>
          </p:nvPr>
        </p:nvSpPr>
        <p:spPr>
          <a:xfrm>
            <a:off x="1284039" y="2188484"/>
            <a:ext cx="3671681" cy="471000"/>
          </a:xfrm>
        </p:spPr>
        <p:txBody>
          <a:bodyPr/>
          <a:lstStyle/>
          <a:p>
            <a:r>
              <a:rPr lang="fr-FR" u="sng" dirty="0">
                <a:solidFill>
                  <a:schemeClr val="bg2">
                    <a:lumMod val="50000"/>
                  </a:schemeClr>
                </a:solidFill>
                <a:latin typeface="Lucida Handwriting" panose="03010101010101010101" pitchFamily="66" charset="0"/>
              </a:rPr>
              <a:t>OBJECTIF SPECIFIQUE</a:t>
            </a:r>
          </a:p>
        </p:txBody>
      </p:sp>
      <p:sp>
        <p:nvSpPr>
          <p:cNvPr id="8" name="Sous-titre 7">
            <a:extLst>
              <a:ext uri="{FF2B5EF4-FFF2-40B4-BE49-F238E27FC236}">
                <a16:creationId xmlns:a16="http://schemas.microsoft.com/office/drawing/2014/main" id="{042E6922-1D29-33E9-0A9E-07E0144D848E}"/>
              </a:ext>
            </a:extLst>
          </p:cNvPr>
          <p:cNvSpPr>
            <a:spLocks noGrp="1"/>
          </p:cNvSpPr>
          <p:nvPr>
            <p:ph type="subTitle" idx="4"/>
          </p:nvPr>
        </p:nvSpPr>
        <p:spPr>
          <a:xfrm>
            <a:off x="2096466" y="2817094"/>
            <a:ext cx="6334309" cy="2019790"/>
          </a:xfrm>
        </p:spPr>
        <p:txBody>
          <a:bodyPr/>
          <a:lstStyle/>
          <a:p>
            <a:pPr>
              <a:lnSpc>
                <a:spcPct val="150000"/>
              </a:lnSpc>
              <a:spcAft>
                <a:spcPts val="1200"/>
              </a:spcAft>
              <a:buFont typeface="Wingdings" panose="05000000000000000000" pitchFamily="2" charset="2"/>
              <a:buChar char="Ø"/>
            </a:pPr>
            <a:r>
              <a:rPr lang="fr-FR" sz="16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Permettre de valoriser les produits locaux</a:t>
            </a:r>
            <a:endParaRPr lang="fr-FR" sz="16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200"/>
              </a:spcAft>
              <a:buFont typeface="Wingdings" panose="05000000000000000000" pitchFamily="2" charset="2"/>
              <a:buChar char="Ø"/>
            </a:pPr>
            <a:r>
              <a:rPr lang="fr-FR" sz="16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Préserver les saveurs authentiques des fruits</a:t>
            </a:r>
            <a:endParaRPr lang="fr-FR" sz="16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200"/>
              </a:spcAft>
              <a:buFont typeface="Wingdings" panose="05000000000000000000" pitchFamily="2" charset="2"/>
              <a:buChar char="Ø"/>
            </a:pPr>
            <a:r>
              <a:rPr lang="fr-FR" sz="1600" dirty="0">
                <a:solidFill>
                  <a:schemeClr val="bg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Bénéficier des bienfaits nutritionnels qu'ils offrent</a:t>
            </a:r>
            <a:endParaRPr lang="fr-FR" sz="16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fr-FR" sz="1400" dirty="0">
                <a:solidFill>
                  <a:schemeClr val="bg2">
                    <a:lumMod val="50000"/>
                  </a:schemeClr>
                </a:solidFill>
                <a:effectLst/>
                <a:latin typeface="Times New Roman" panose="02020603050405020304" pitchFamily="18" charset="0"/>
                <a:ea typeface="Times New Roman" panose="02020603050405020304" pitchFamily="18" charset="0"/>
              </a:rPr>
              <a:t>De plus, cette transformation permet de soutenir l'économie locale en favorisant la production et la transformation des fruits sur place</a:t>
            </a:r>
            <a:r>
              <a:rPr lang="fr-FR" sz="1100" dirty="0">
                <a:solidFill>
                  <a:schemeClr val="bg2">
                    <a:lumMod val="50000"/>
                  </a:schemeClr>
                </a:solidFill>
                <a:effectLst/>
                <a:latin typeface="Times New Roman" panose="02020603050405020304" pitchFamily="18" charset="0"/>
                <a:ea typeface="Times New Roman" panose="02020603050405020304" pitchFamily="18" charset="0"/>
              </a:rPr>
              <a:t> </a:t>
            </a:r>
            <a:endParaRPr lang="fr-FR" sz="1050" dirty="0">
              <a:solidFill>
                <a:schemeClr val="bg2">
                  <a:lumMod val="50000"/>
                </a:schemeClr>
              </a:solidFill>
            </a:endParaRPr>
          </a:p>
          <a:p>
            <a:endParaRPr lang="fr-FR" dirty="0"/>
          </a:p>
        </p:txBody>
      </p:sp>
    </p:spTree>
    <p:extLst>
      <p:ext uri="{BB962C8B-B14F-4D97-AF65-F5344CB8AC3E}">
        <p14:creationId xmlns:p14="http://schemas.microsoft.com/office/powerpoint/2010/main" val="18932280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rchemin : horizontal 9">
            <a:extLst>
              <a:ext uri="{FF2B5EF4-FFF2-40B4-BE49-F238E27FC236}">
                <a16:creationId xmlns:a16="http://schemas.microsoft.com/office/drawing/2014/main" id="{4B0FFF68-4154-8009-5D96-8A50BB35E302}"/>
              </a:ext>
            </a:extLst>
          </p:cNvPr>
          <p:cNvSpPr/>
          <p:nvPr/>
        </p:nvSpPr>
        <p:spPr>
          <a:xfrm>
            <a:off x="898498" y="149595"/>
            <a:ext cx="7362907" cy="1068289"/>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Sous-titre 1">
            <a:extLst>
              <a:ext uri="{FF2B5EF4-FFF2-40B4-BE49-F238E27FC236}">
                <a16:creationId xmlns:a16="http://schemas.microsoft.com/office/drawing/2014/main" id="{4A2B6D1B-9FCC-1462-C185-7277D6760473}"/>
              </a:ext>
            </a:extLst>
          </p:cNvPr>
          <p:cNvSpPr>
            <a:spLocks noGrp="1"/>
          </p:cNvSpPr>
          <p:nvPr>
            <p:ph type="subTitle" idx="1"/>
          </p:nvPr>
        </p:nvSpPr>
        <p:spPr>
          <a:xfrm>
            <a:off x="0" y="3363073"/>
            <a:ext cx="3061251" cy="1446377"/>
          </a:xfrm>
        </p:spPr>
        <p:txBody>
          <a:bodyPr/>
          <a:lstStyle/>
          <a:p>
            <a:pPr algn="l"/>
            <a:r>
              <a:rPr lang="fr-FR" sz="1050" dirty="0">
                <a:effectLst/>
                <a:latin typeface="Times New Roman" panose="02020603050405020304" pitchFamily="18" charset="0"/>
                <a:ea typeface="Times New Roman" panose="02020603050405020304" pitchFamily="18" charset="0"/>
              </a:rPr>
              <a:t>          </a:t>
            </a:r>
            <a:r>
              <a:rPr lang="fr-FR" sz="1200" dirty="0">
                <a:solidFill>
                  <a:srgbClr val="000000"/>
                </a:solidFill>
                <a:effectLst/>
                <a:latin typeface="Times New Roman" panose="02020603050405020304" pitchFamily="18" charset="0"/>
                <a:ea typeface="Times New Roman" panose="02020603050405020304" pitchFamily="18" charset="0"/>
              </a:rPr>
              <a:t>Les services de transformation offrent la possibilité de collecter les fruits directement auprès des producteurs locaux. Cela permet de garantir la fraîcheur des fruits utilisés dans la fabrication des jus naturels</a:t>
            </a:r>
            <a:endParaRPr lang="fr-FR" sz="1000" dirty="0">
              <a:solidFill>
                <a:srgbClr val="000000"/>
              </a:solidFill>
            </a:endParaRPr>
          </a:p>
        </p:txBody>
      </p:sp>
      <p:sp>
        <p:nvSpPr>
          <p:cNvPr id="3" name="Titre 2">
            <a:extLst>
              <a:ext uri="{FF2B5EF4-FFF2-40B4-BE49-F238E27FC236}">
                <a16:creationId xmlns:a16="http://schemas.microsoft.com/office/drawing/2014/main" id="{303A6C6E-5868-5CA1-B126-26626FA54128}"/>
              </a:ext>
            </a:extLst>
          </p:cNvPr>
          <p:cNvSpPr>
            <a:spLocks noGrp="1"/>
          </p:cNvSpPr>
          <p:nvPr>
            <p:ph type="title"/>
          </p:nvPr>
        </p:nvSpPr>
        <p:spPr>
          <a:xfrm>
            <a:off x="713225" y="379248"/>
            <a:ext cx="7717500" cy="572700"/>
          </a:xfrm>
        </p:spPr>
        <p:txBody>
          <a:bodyPr/>
          <a:lstStyle/>
          <a:p>
            <a:r>
              <a:rPr lang="fr-FR" sz="3200" dirty="0">
                <a:solidFill>
                  <a:schemeClr val="accent4">
                    <a:lumMod val="50000"/>
                  </a:schemeClr>
                </a:solidFill>
                <a:latin typeface="Lucida Handwriting" panose="03010101010101010101" pitchFamily="66" charset="0"/>
              </a:rPr>
              <a:t>PRESENTATION DE L’OFFRE</a:t>
            </a:r>
            <a:br>
              <a:rPr lang="fr-FR" dirty="0">
                <a:solidFill>
                  <a:schemeClr val="accent4">
                    <a:lumMod val="50000"/>
                  </a:schemeClr>
                </a:solidFill>
                <a:latin typeface="Arial Black" panose="020B0A04020102020204" pitchFamily="34" charset="0"/>
              </a:rPr>
            </a:br>
            <a:endParaRPr lang="fr-FR" dirty="0"/>
          </a:p>
        </p:txBody>
      </p:sp>
      <p:sp>
        <p:nvSpPr>
          <p:cNvPr id="4" name="Sous-titre 3">
            <a:extLst>
              <a:ext uri="{FF2B5EF4-FFF2-40B4-BE49-F238E27FC236}">
                <a16:creationId xmlns:a16="http://schemas.microsoft.com/office/drawing/2014/main" id="{6C34B978-9463-3680-07B0-62051CA47F04}"/>
              </a:ext>
            </a:extLst>
          </p:cNvPr>
          <p:cNvSpPr>
            <a:spLocks noGrp="1"/>
          </p:cNvSpPr>
          <p:nvPr>
            <p:ph type="subTitle" idx="2"/>
          </p:nvPr>
        </p:nvSpPr>
        <p:spPr>
          <a:xfrm>
            <a:off x="272238" y="1327728"/>
            <a:ext cx="2483700" cy="457200"/>
          </a:xfrm>
        </p:spPr>
        <p:txBody>
          <a:bodyPr/>
          <a:lstStyle/>
          <a:p>
            <a:r>
              <a:rPr lang="fr-FR" sz="1600" i="1" u="sng" dirty="0">
                <a:solidFill>
                  <a:srgbClr val="000000"/>
                </a:solidFill>
                <a:latin typeface="Lucida Bright" panose="02040602050505020304" pitchFamily="18" charset="0"/>
              </a:rPr>
              <a:t>COLLECTE DES</a:t>
            </a:r>
          </a:p>
          <a:p>
            <a:r>
              <a:rPr lang="fr-FR" sz="1600" i="1" u="sng" dirty="0">
                <a:solidFill>
                  <a:srgbClr val="000000"/>
                </a:solidFill>
                <a:latin typeface="Lucida Bright" panose="02040602050505020304" pitchFamily="18" charset="0"/>
              </a:rPr>
              <a:t>FRUIT</a:t>
            </a:r>
          </a:p>
        </p:txBody>
      </p:sp>
      <p:sp>
        <p:nvSpPr>
          <p:cNvPr id="5" name="Sous-titre 4">
            <a:extLst>
              <a:ext uri="{FF2B5EF4-FFF2-40B4-BE49-F238E27FC236}">
                <a16:creationId xmlns:a16="http://schemas.microsoft.com/office/drawing/2014/main" id="{BB349897-B275-9D8E-39D5-F4DF67F3FC01}"/>
              </a:ext>
            </a:extLst>
          </p:cNvPr>
          <p:cNvSpPr>
            <a:spLocks noGrp="1"/>
          </p:cNvSpPr>
          <p:nvPr>
            <p:ph type="subTitle" idx="3"/>
          </p:nvPr>
        </p:nvSpPr>
        <p:spPr>
          <a:xfrm>
            <a:off x="2989275" y="3418214"/>
            <a:ext cx="3257533" cy="1559609"/>
          </a:xfrm>
        </p:spPr>
        <p:txBody>
          <a:bodyPr/>
          <a:lstStyle/>
          <a:p>
            <a:pPr algn="l"/>
            <a:r>
              <a:rPr lang="fr-FR" sz="1400" dirty="0">
                <a:solidFill>
                  <a:srgbClr val="000000"/>
                </a:solidFill>
                <a:effectLst/>
                <a:latin typeface="Times New Roman" panose="02020603050405020304" pitchFamily="18" charset="0"/>
                <a:ea typeface="Times New Roman" panose="02020603050405020304" pitchFamily="18" charset="0"/>
              </a:rPr>
              <a:t>          Les fruits collectés sont ensuite transformés en jus naturels. Les services de transformation disposent de l'équipement nécessaire pour extraire le jus des fruits de manière efficace et hygiénique</a:t>
            </a:r>
            <a:endParaRPr lang="fr-FR" sz="1200" dirty="0">
              <a:solidFill>
                <a:srgbClr val="000000"/>
              </a:solidFill>
            </a:endParaRPr>
          </a:p>
        </p:txBody>
      </p:sp>
      <p:sp>
        <p:nvSpPr>
          <p:cNvPr id="6" name="Sous-titre 5">
            <a:extLst>
              <a:ext uri="{FF2B5EF4-FFF2-40B4-BE49-F238E27FC236}">
                <a16:creationId xmlns:a16="http://schemas.microsoft.com/office/drawing/2014/main" id="{86C59145-AF6E-F627-1B1D-7A4120C3CA2E}"/>
              </a:ext>
            </a:extLst>
          </p:cNvPr>
          <p:cNvSpPr>
            <a:spLocks noGrp="1"/>
          </p:cNvSpPr>
          <p:nvPr>
            <p:ph type="subTitle" idx="4"/>
          </p:nvPr>
        </p:nvSpPr>
        <p:spPr>
          <a:xfrm>
            <a:off x="3330125" y="1329197"/>
            <a:ext cx="2483700" cy="457200"/>
          </a:xfrm>
        </p:spPr>
        <p:txBody>
          <a:bodyPr/>
          <a:lstStyle/>
          <a:p>
            <a:r>
              <a:rPr lang="fr-FR" sz="1600" u="sng" dirty="0">
                <a:solidFill>
                  <a:srgbClr val="000000"/>
                </a:solidFill>
                <a:latin typeface="Lucida Bright" panose="02040602050505020304" pitchFamily="18" charset="0"/>
              </a:rPr>
              <a:t>TRANSFORMATION DES FRUITS</a:t>
            </a:r>
          </a:p>
        </p:txBody>
      </p:sp>
      <p:sp>
        <p:nvSpPr>
          <p:cNvPr id="7" name="Sous-titre 6">
            <a:extLst>
              <a:ext uri="{FF2B5EF4-FFF2-40B4-BE49-F238E27FC236}">
                <a16:creationId xmlns:a16="http://schemas.microsoft.com/office/drawing/2014/main" id="{200FA66B-F902-267B-50E1-0DDF2D0C8956}"/>
              </a:ext>
            </a:extLst>
          </p:cNvPr>
          <p:cNvSpPr>
            <a:spLocks noGrp="1"/>
          </p:cNvSpPr>
          <p:nvPr>
            <p:ph type="subTitle" idx="5"/>
          </p:nvPr>
        </p:nvSpPr>
        <p:spPr>
          <a:xfrm>
            <a:off x="6236204" y="3363073"/>
            <a:ext cx="2772879" cy="1125300"/>
          </a:xfrm>
        </p:spPr>
        <p:txBody>
          <a:bodyPr/>
          <a:lstStyle/>
          <a:p>
            <a:pPr algn="l"/>
            <a:r>
              <a:rPr lang="fr-FR" sz="1050" dirty="0">
                <a:effectLst/>
                <a:latin typeface="Times New Roman" panose="02020603050405020304" pitchFamily="18" charset="0"/>
                <a:ea typeface="Times New Roman" panose="02020603050405020304" pitchFamily="18" charset="0"/>
              </a:rPr>
              <a:t>          </a:t>
            </a:r>
            <a:r>
              <a:rPr lang="fr-FR" sz="1100" dirty="0">
                <a:solidFill>
                  <a:srgbClr val="000000"/>
                </a:solidFill>
                <a:effectLst/>
                <a:latin typeface="Times New Roman" panose="02020603050405020304" pitchFamily="18" charset="0"/>
                <a:ea typeface="Times New Roman" panose="02020603050405020304" pitchFamily="18" charset="0"/>
              </a:rPr>
              <a:t>Les jus naturels sont ensuite conservés dans des conditions optimales pour préserver leur fraîcheur et leur qualité. Les services de transformation peuvent proposer différentes méthodes de conservation, telles que la pasteurisation ou la congélation</a:t>
            </a:r>
            <a:endParaRPr lang="fr-FR" sz="1000" dirty="0">
              <a:solidFill>
                <a:srgbClr val="000000"/>
              </a:solidFill>
            </a:endParaRPr>
          </a:p>
        </p:txBody>
      </p:sp>
      <p:sp>
        <p:nvSpPr>
          <p:cNvPr id="8" name="Sous-titre 7">
            <a:extLst>
              <a:ext uri="{FF2B5EF4-FFF2-40B4-BE49-F238E27FC236}">
                <a16:creationId xmlns:a16="http://schemas.microsoft.com/office/drawing/2014/main" id="{67177ED1-1894-7D44-A0ED-1B13C560C3E6}"/>
              </a:ext>
            </a:extLst>
          </p:cNvPr>
          <p:cNvSpPr>
            <a:spLocks noGrp="1"/>
          </p:cNvSpPr>
          <p:nvPr>
            <p:ph type="subTitle" idx="6"/>
          </p:nvPr>
        </p:nvSpPr>
        <p:spPr>
          <a:xfrm>
            <a:off x="6236204" y="1303076"/>
            <a:ext cx="2483700" cy="457200"/>
          </a:xfrm>
        </p:spPr>
        <p:txBody>
          <a:bodyPr/>
          <a:lstStyle/>
          <a:p>
            <a:r>
              <a:rPr lang="fr-FR" sz="1600" u="sng" dirty="0">
                <a:solidFill>
                  <a:srgbClr val="000000"/>
                </a:solidFill>
                <a:latin typeface="Lucida Bright" panose="02040602050505020304" pitchFamily="18" charset="0"/>
              </a:rPr>
              <a:t>CONSERVATION</a:t>
            </a:r>
          </a:p>
          <a:p>
            <a:r>
              <a:rPr lang="fr-FR" sz="1600" u="sng" dirty="0">
                <a:solidFill>
                  <a:srgbClr val="000000"/>
                </a:solidFill>
                <a:latin typeface="Lucida Bright" panose="02040602050505020304" pitchFamily="18" charset="0"/>
              </a:rPr>
              <a:t>DES JUS</a:t>
            </a:r>
          </a:p>
        </p:txBody>
      </p:sp>
      <p:pic>
        <p:nvPicPr>
          <p:cNvPr id="13314" name="Picture 2" descr="Productores – Tobsine">
            <a:extLst>
              <a:ext uri="{FF2B5EF4-FFF2-40B4-BE49-F238E27FC236}">
                <a16:creationId xmlns:a16="http://schemas.microsoft.com/office/drawing/2014/main" id="{0E81AF3C-27D1-1BCA-D784-1AF34AD26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00" y="2151029"/>
            <a:ext cx="1329286" cy="10013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Image 8" descr="Other Extracteur de Jus Electrique - Prix pas cher | Jumia SN">
            <a:extLst>
              <a:ext uri="{FF2B5EF4-FFF2-40B4-BE49-F238E27FC236}">
                <a16:creationId xmlns:a16="http://schemas.microsoft.com/office/drawing/2014/main" id="{FD9DE48B-1B8D-006B-45E9-861693227D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2552" y="2151028"/>
            <a:ext cx="1329286" cy="1001395"/>
          </a:xfrm>
          <a:prstGeom prst="rect">
            <a:avLst/>
          </a:prstGeom>
          <a:ln>
            <a:noFill/>
          </a:ln>
          <a:effectLst>
            <a:outerShdw blurRad="190500" algn="tl" rotWithShape="0">
              <a:srgbClr val="000000">
                <a:alpha val="70000"/>
              </a:srgbClr>
            </a:outerShdw>
          </a:effectLst>
        </p:spPr>
      </p:pic>
      <p:pic>
        <p:nvPicPr>
          <p:cNvPr id="13316" name="Picture 4" descr="制冰机法耐（FANAI）商用奶茶店55/68/80kg小型冰块大型酒吧全自动方冰机 风冷 手动注水45格-68公斤图片,高清实拍大图—苏宁易购">
            <a:extLst>
              <a:ext uri="{FF2B5EF4-FFF2-40B4-BE49-F238E27FC236}">
                <a16:creationId xmlns:a16="http://schemas.microsoft.com/office/drawing/2014/main" id="{B246D277-2C44-AECA-CA6E-6223B1D5C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807" y="2095886"/>
            <a:ext cx="1329286" cy="10013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12" name="Connecteur droit 11">
            <a:extLst>
              <a:ext uri="{FF2B5EF4-FFF2-40B4-BE49-F238E27FC236}">
                <a16:creationId xmlns:a16="http://schemas.microsoft.com/office/drawing/2014/main" id="{05720DFE-ED5F-B2EE-93F6-5FB77E72E5E7}"/>
              </a:ext>
            </a:extLst>
          </p:cNvPr>
          <p:cNvCxnSpPr/>
          <p:nvPr/>
        </p:nvCxnSpPr>
        <p:spPr>
          <a:xfrm>
            <a:off x="3125821" y="1668086"/>
            <a:ext cx="0" cy="252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1140EA1-ADAC-9A5B-D13B-9155C159A7FC}"/>
              </a:ext>
            </a:extLst>
          </p:cNvPr>
          <p:cNvCxnSpPr/>
          <p:nvPr/>
        </p:nvCxnSpPr>
        <p:spPr>
          <a:xfrm>
            <a:off x="6397558" y="1668086"/>
            <a:ext cx="0" cy="25299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239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chemin : horizontal 3">
            <a:extLst>
              <a:ext uri="{FF2B5EF4-FFF2-40B4-BE49-F238E27FC236}">
                <a16:creationId xmlns:a16="http://schemas.microsoft.com/office/drawing/2014/main" id="{D6EBEEF3-C50A-976E-9276-ED45FCB22D79}"/>
              </a:ext>
            </a:extLst>
          </p:cNvPr>
          <p:cNvSpPr/>
          <p:nvPr/>
        </p:nvSpPr>
        <p:spPr>
          <a:xfrm>
            <a:off x="715621" y="157546"/>
            <a:ext cx="7824079" cy="1068289"/>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accent4">
                    <a:lumMod val="50000"/>
                  </a:schemeClr>
                </a:solidFill>
                <a:latin typeface="Lucida Handwriting" panose="03010101010101010101" pitchFamily="66" charset="0"/>
              </a:rPr>
              <a:t>PRESENTATION DE L’OFFRE</a:t>
            </a:r>
            <a:endParaRPr lang="fr-FR" sz="3200" dirty="0"/>
          </a:p>
        </p:txBody>
      </p:sp>
      <p:sp>
        <p:nvSpPr>
          <p:cNvPr id="5" name="Sous-titre 1">
            <a:extLst>
              <a:ext uri="{FF2B5EF4-FFF2-40B4-BE49-F238E27FC236}">
                <a16:creationId xmlns:a16="http://schemas.microsoft.com/office/drawing/2014/main" id="{CEB907CB-3D85-1EC6-08C7-A914DE1B7FC1}"/>
              </a:ext>
            </a:extLst>
          </p:cNvPr>
          <p:cNvSpPr>
            <a:spLocks noGrp="1"/>
          </p:cNvSpPr>
          <p:nvPr>
            <p:ph type="subTitle" idx="1"/>
          </p:nvPr>
        </p:nvSpPr>
        <p:spPr>
          <a:xfrm>
            <a:off x="272238" y="3369647"/>
            <a:ext cx="2827921" cy="1446377"/>
          </a:xfrm>
        </p:spPr>
        <p:txBody>
          <a:bodyPr/>
          <a:lstStyle/>
          <a:p>
            <a:pPr marL="127000" indent="0" algn="l">
              <a:buNone/>
            </a:pPr>
            <a:r>
              <a:rPr lang="fr-FR" sz="1200" dirty="0">
                <a:solidFill>
                  <a:schemeClr val="bg2">
                    <a:lumMod val="50000"/>
                  </a:schemeClr>
                </a:solidFill>
                <a:effectLst/>
                <a:latin typeface="Times New Roman" panose="02020603050405020304" pitchFamily="18" charset="0"/>
                <a:ea typeface="Times New Roman" panose="02020603050405020304" pitchFamily="18" charset="0"/>
              </a:rPr>
              <a:t>Une fois le jus extrait, il est conditionné dans des emballages adaptés, tels que des bouteilles en verre ou des briques en carton. Les services de transformation peuvent également proposer des emballages personnalisés, avec des étiquettes et des logos spécifiques.</a:t>
            </a:r>
            <a:br>
              <a:rPr lang="fr-FR" sz="1200" dirty="0">
                <a:solidFill>
                  <a:schemeClr val="bg2">
                    <a:lumMod val="50000"/>
                  </a:schemeClr>
                </a:solidFill>
                <a:effectLst/>
                <a:latin typeface="Times New Roman" panose="02020603050405020304" pitchFamily="18" charset="0"/>
                <a:ea typeface="Times New Roman" panose="02020603050405020304" pitchFamily="18" charset="0"/>
              </a:rPr>
            </a:br>
            <a:endParaRPr lang="fr-FR" sz="700" dirty="0">
              <a:solidFill>
                <a:schemeClr val="bg2">
                  <a:lumMod val="50000"/>
                </a:schemeClr>
              </a:solidFill>
            </a:endParaRPr>
          </a:p>
        </p:txBody>
      </p:sp>
      <p:sp>
        <p:nvSpPr>
          <p:cNvPr id="6" name="Sous-titre 3">
            <a:extLst>
              <a:ext uri="{FF2B5EF4-FFF2-40B4-BE49-F238E27FC236}">
                <a16:creationId xmlns:a16="http://schemas.microsoft.com/office/drawing/2014/main" id="{2272F1ED-0B04-26BF-B868-1D9ACE5E426E}"/>
              </a:ext>
            </a:extLst>
          </p:cNvPr>
          <p:cNvSpPr txBox="1">
            <a:spLocks/>
          </p:cNvSpPr>
          <p:nvPr/>
        </p:nvSpPr>
        <p:spPr>
          <a:xfrm>
            <a:off x="272238" y="1327728"/>
            <a:ext cx="2483700" cy="457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i="1" u="sng" dirty="0">
                <a:latin typeface="Lucida Bright" panose="02040602050505020304" pitchFamily="18" charset="0"/>
              </a:rPr>
              <a:t>CONDITIONNEMENT DES FRUITS</a:t>
            </a:r>
          </a:p>
        </p:txBody>
      </p:sp>
      <p:cxnSp>
        <p:nvCxnSpPr>
          <p:cNvPr id="8" name="Connecteur droit 7">
            <a:extLst>
              <a:ext uri="{FF2B5EF4-FFF2-40B4-BE49-F238E27FC236}">
                <a16:creationId xmlns:a16="http://schemas.microsoft.com/office/drawing/2014/main" id="{8BC105D3-D17C-2BDF-3902-083B67493D0E}"/>
              </a:ext>
            </a:extLst>
          </p:cNvPr>
          <p:cNvCxnSpPr/>
          <p:nvPr/>
        </p:nvCxnSpPr>
        <p:spPr>
          <a:xfrm>
            <a:off x="3125821" y="1668086"/>
            <a:ext cx="0" cy="2529933"/>
          </a:xfrm>
          <a:prstGeom prst="line">
            <a:avLst/>
          </a:prstGeom>
        </p:spPr>
        <p:style>
          <a:lnRef idx="1">
            <a:schemeClr val="accent1"/>
          </a:lnRef>
          <a:fillRef idx="0">
            <a:schemeClr val="accent1"/>
          </a:fillRef>
          <a:effectRef idx="0">
            <a:schemeClr val="accent1"/>
          </a:effectRef>
          <a:fontRef idx="minor">
            <a:schemeClr val="tx1"/>
          </a:fontRef>
        </p:style>
      </p:cxnSp>
      <p:pic>
        <p:nvPicPr>
          <p:cNvPr id="15362" name="Picture 2" descr="Projekt opakowania Holy Cow - Opakowaniaswiata">
            <a:extLst>
              <a:ext uri="{FF2B5EF4-FFF2-40B4-BE49-F238E27FC236}">
                <a16:creationId xmlns:a16="http://schemas.microsoft.com/office/drawing/2014/main" id="{FBF3BDD7-8B09-E54E-5F5F-6612ABD48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5661" y="2094315"/>
            <a:ext cx="1868897" cy="1149436"/>
          </a:xfrm>
          <a:prstGeom prst="roundRect">
            <a:avLst>
              <a:gd name="adj" fmla="val 39031"/>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9" name="Sous-titre 1">
            <a:extLst>
              <a:ext uri="{FF2B5EF4-FFF2-40B4-BE49-F238E27FC236}">
                <a16:creationId xmlns:a16="http://schemas.microsoft.com/office/drawing/2014/main" id="{4373A3B0-9EF1-8F65-C20B-9B0B905018E9}"/>
              </a:ext>
            </a:extLst>
          </p:cNvPr>
          <p:cNvSpPr txBox="1">
            <a:spLocks/>
          </p:cNvSpPr>
          <p:nvPr/>
        </p:nvSpPr>
        <p:spPr>
          <a:xfrm>
            <a:off x="3164724" y="3356867"/>
            <a:ext cx="3039505" cy="1396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1pPr>
            <a:lvl2pPr marL="914400" marR="0" lvl="1"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2pPr>
            <a:lvl3pPr marL="1371600" marR="0" lvl="2"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3pPr>
            <a:lvl4pPr marL="1828800" marR="0" lvl="3"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4pPr>
            <a:lvl5pPr marL="2286000" marR="0" lvl="4"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5pPr>
            <a:lvl6pPr marL="2743200" marR="0" lvl="5"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6pPr>
            <a:lvl7pPr marL="3200400" marR="0" lvl="6"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7pPr>
            <a:lvl8pPr marL="3657600" marR="0" lvl="7"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8pPr>
            <a:lvl9pPr marL="4114800" marR="0" lvl="8"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9pPr>
          </a:lstStyle>
          <a:p>
            <a:pPr marL="127000" indent="0">
              <a:buFont typeface="DM Sans"/>
              <a:buNone/>
            </a:pPr>
            <a:r>
              <a:rPr lang="fr-FR" sz="1200" dirty="0">
                <a:solidFill>
                  <a:schemeClr val="bg2">
                    <a:lumMod val="50000"/>
                  </a:schemeClr>
                </a:solidFill>
                <a:effectLst/>
                <a:latin typeface="Times New Roman" panose="02020603050405020304" pitchFamily="18" charset="0"/>
                <a:ea typeface="Times New Roman" panose="02020603050405020304" pitchFamily="18" charset="0"/>
              </a:rPr>
              <a:t>Une fois conditionnés et conservés, les jus naturels sont prêts à être distribués. Les services de transformation peuvent proposer des solutions de distribution adaptées aux besoins des producteurs et des consommateurs, que ce soit en magasins, en restaurants ou en ligne</a:t>
            </a:r>
            <a:r>
              <a:rPr lang="fr-FR" sz="1800" dirty="0">
                <a:effectLst/>
                <a:latin typeface="Times New Roman" panose="02020603050405020304" pitchFamily="18" charset="0"/>
                <a:ea typeface="Times New Roman" panose="02020603050405020304" pitchFamily="18" charset="0"/>
              </a:rPr>
              <a:t>.</a:t>
            </a:r>
            <a:br>
              <a:rPr lang="fr-FR" sz="1800" dirty="0">
                <a:effectLst/>
                <a:latin typeface="Times New Roman" panose="02020603050405020304" pitchFamily="18" charset="0"/>
                <a:ea typeface="Times New Roman" panose="02020603050405020304" pitchFamily="18" charset="0"/>
              </a:rPr>
            </a:br>
            <a:br>
              <a:rPr lang="fr-FR" sz="1200" dirty="0">
                <a:solidFill>
                  <a:schemeClr val="bg2">
                    <a:lumMod val="50000"/>
                  </a:schemeClr>
                </a:solidFill>
                <a:latin typeface="Times New Roman" panose="02020603050405020304" pitchFamily="18" charset="0"/>
                <a:ea typeface="Times New Roman" panose="02020603050405020304" pitchFamily="18" charset="0"/>
              </a:rPr>
            </a:br>
            <a:endParaRPr lang="fr-FR" sz="700" dirty="0">
              <a:solidFill>
                <a:schemeClr val="bg2">
                  <a:lumMod val="50000"/>
                </a:schemeClr>
              </a:solidFill>
            </a:endParaRPr>
          </a:p>
        </p:txBody>
      </p:sp>
      <p:sp>
        <p:nvSpPr>
          <p:cNvPr id="10" name="Sous-titre 3">
            <a:extLst>
              <a:ext uri="{FF2B5EF4-FFF2-40B4-BE49-F238E27FC236}">
                <a16:creationId xmlns:a16="http://schemas.microsoft.com/office/drawing/2014/main" id="{75B5DE3C-D269-5E2D-3092-4A617FE7BA5F}"/>
              </a:ext>
            </a:extLst>
          </p:cNvPr>
          <p:cNvSpPr txBox="1">
            <a:spLocks/>
          </p:cNvSpPr>
          <p:nvPr/>
        </p:nvSpPr>
        <p:spPr>
          <a:xfrm>
            <a:off x="3495705" y="1269474"/>
            <a:ext cx="2418673" cy="4415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800" i="1" u="sng" dirty="0">
                <a:effectLst/>
                <a:latin typeface="Lucida Bright" panose="02040602050505020304" pitchFamily="18" charset="0"/>
                <a:ea typeface="Times New Roman" panose="02020603050405020304" pitchFamily="18" charset="0"/>
              </a:rPr>
              <a:t>DISTRIBUTION  DES JUS </a:t>
            </a:r>
            <a:endParaRPr lang="fr-FR" sz="1600" i="1" u="sng" dirty="0">
              <a:latin typeface="Lucida Bright" panose="02040602050505020304" pitchFamily="18" charset="0"/>
            </a:endParaRPr>
          </a:p>
        </p:txBody>
      </p:sp>
      <p:cxnSp>
        <p:nvCxnSpPr>
          <p:cNvPr id="11" name="Connecteur droit 10">
            <a:extLst>
              <a:ext uri="{FF2B5EF4-FFF2-40B4-BE49-F238E27FC236}">
                <a16:creationId xmlns:a16="http://schemas.microsoft.com/office/drawing/2014/main" id="{212531EA-79F5-EEC3-DD39-A06C6AB992AA}"/>
              </a:ext>
            </a:extLst>
          </p:cNvPr>
          <p:cNvCxnSpPr/>
          <p:nvPr/>
        </p:nvCxnSpPr>
        <p:spPr>
          <a:xfrm>
            <a:off x="6311776" y="1649472"/>
            <a:ext cx="0" cy="2443363"/>
          </a:xfrm>
          <a:prstGeom prst="line">
            <a:avLst/>
          </a:prstGeom>
        </p:spPr>
        <p:style>
          <a:lnRef idx="1">
            <a:schemeClr val="accent1"/>
          </a:lnRef>
          <a:fillRef idx="0">
            <a:schemeClr val="accent1"/>
          </a:fillRef>
          <a:effectRef idx="0">
            <a:schemeClr val="accent1"/>
          </a:effectRef>
          <a:fontRef idx="minor">
            <a:schemeClr val="tx1"/>
          </a:fontRef>
        </p:style>
      </p:cxnSp>
      <p:pic>
        <p:nvPicPr>
          <p:cNvPr id="15364" name="Picture 4" descr="Les Français, deuxièmes consommateurs de jus de fruits au monde">
            <a:extLst>
              <a:ext uri="{FF2B5EF4-FFF2-40B4-BE49-F238E27FC236}">
                <a16:creationId xmlns:a16="http://schemas.microsoft.com/office/drawing/2014/main" id="{EE26E111-025A-83A5-CD20-7FAD163FA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027" y="2034571"/>
            <a:ext cx="1550550" cy="1090292"/>
          </a:xfrm>
          <a:prstGeom prst="roundRect">
            <a:avLst>
              <a:gd name="adj" fmla="val 20992"/>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15" name="Sous-titre 1">
            <a:extLst>
              <a:ext uri="{FF2B5EF4-FFF2-40B4-BE49-F238E27FC236}">
                <a16:creationId xmlns:a16="http://schemas.microsoft.com/office/drawing/2014/main" id="{6A734C2B-AAD9-4E4C-D75F-7A9850B80307}"/>
              </a:ext>
            </a:extLst>
          </p:cNvPr>
          <p:cNvSpPr txBox="1">
            <a:spLocks/>
          </p:cNvSpPr>
          <p:nvPr/>
        </p:nvSpPr>
        <p:spPr>
          <a:xfrm>
            <a:off x="6466203" y="3356867"/>
            <a:ext cx="2839322" cy="2035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1pPr>
            <a:lvl2pPr marL="914400" marR="0" lvl="1"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2pPr>
            <a:lvl3pPr marL="1371600" marR="0" lvl="2"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3pPr>
            <a:lvl4pPr marL="1828800" marR="0" lvl="3"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4pPr>
            <a:lvl5pPr marL="2286000" marR="0" lvl="4"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5pPr>
            <a:lvl6pPr marL="2743200" marR="0" lvl="5"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6pPr>
            <a:lvl7pPr marL="3200400" marR="0" lvl="6"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7pPr>
            <a:lvl8pPr marL="3657600" marR="0" lvl="7"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8pPr>
            <a:lvl9pPr marL="4114800" marR="0" lvl="8" indent="-330200" algn="l" rtl="0">
              <a:lnSpc>
                <a:spcPct val="100000"/>
              </a:lnSpc>
              <a:spcBef>
                <a:spcPts val="0"/>
              </a:spcBef>
              <a:spcAft>
                <a:spcPts val="0"/>
              </a:spcAft>
              <a:buClr>
                <a:schemeClr val="dk2"/>
              </a:buClr>
              <a:buSzPts val="1600"/>
              <a:buFont typeface="DM Sans"/>
              <a:buChar char="■"/>
              <a:defRPr sz="1600" b="0" i="0" u="none" strike="noStrike" cap="none">
                <a:solidFill>
                  <a:schemeClr val="dk2"/>
                </a:solidFill>
                <a:latin typeface="DM Sans"/>
                <a:ea typeface="DM Sans"/>
                <a:cs typeface="DM Sans"/>
                <a:sym typeface="DM Sans"/>
              </a:defRPr>
            </a:lvl9pPr>
          </a:lstStyle>
          <a:p>
            <a:pPr marL="127000" indent="0">
              <a:buFont typeface="DM Sans"/>
              <a:buNone/>
            </a:pPr>
            <a:r>
              <a:rPr lang="fr-FR" sz="1200" dirty="0">
                <a:effectLst/>
                <a:latin typeface="Times New Roman" panose="02020603050405020304" pitchFamily="18" charset="0"/>
                <a:ea typeface="Times New Roman" panose="02020603050405020304" pitchFamily="18" charset="0"/>
              </a:rPr>
              <a:t>Les services de transformation peuvent également offrir des conseils et un accompagnement aux producteurs de fruits, notamment en matière de sélection des variétés de fruits, de techniques de culture ou de certification biologique</a:t>
            </a:r>
            <a:br>
              <a:rPr lang="fr-FR" sz="1200" dirty="0">
                <a:solidFill>
                  <a:schemeClr val="bg2">
                    <a:lumMod val="50000"/>
                  </a:schemeClr>
                </a:solidFill>
                <a:latin typeface="Times New Roman" panose="02020603050405020304" pitchFamily="18" charset="0"/>
                <a:ea typeface="Times New Roman" panose="02020603050405020304" pitchFamily="18" charset="0"/>
              </a:rPr>
            </a:br>
            <a:endParaRPr lang="fr-FR" sz="700" dirty="0">
              <a:solidFill>
                <a:schemeClr val="bg2">
                  <a:lumMod val="50000"/>
                </a:schemeClr>
              </a:solidFill>
            </a:endParaRPr>
          </a:p>
        </p:txBody>
      </p:sp>
      <p:sp>
        <p:nvSpPr>
          <p:cNvPr id="16" name="Sous-titre 3">
            <a:extLst>
              <a:ext uri="{FF2B5EF4-FFF2-40B4-BE49-F238E27FC236}">
                <a16:creationId xmlns:a16="http://schemas.microsoft.com/office/drawing/2014/main" id="{C6429480-D16C-4AD7-6900-FE0B7FD502D1}"/>
              </a:ext>
            </a:extLst>
          </p:cNvPr>
          <p:cNvSpPr txBox="1">
            <a:spLocks/>
          </p:cNvSpPr>
          <p:nvPr/>
        </p:nvSpPr>
        <p:spPr>
          <a:xfrm>
            <a:off x="6676528" y="1184201"/>
            <a:ext cx="2418673" cy="44155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i="1" u="sng" dirty="0">
                <a:effectLst/>
                <a:latin typeface="Lucida Bright" panose="02040602050505020304" pitchFamily="18" charset="0"/>
                <a:ea typeface="Times New Roman" panose="02020603050405020304" pitchFamily="18" charset="0"/>
              </a:rPr>
              <a:t>CONSEIL ET ACCOMPAGNEMENT </a:t>
            </a:r>
            <a:endParaRPr lang="fr-FR" i="1" u="sng" dirty="0">
              <a:latin typeface="Lucida Bright" panose="02040602050505020304" pitchFamily="18" charset="0"/>
            </a:endParaRPr>
          </a:p>
        </p:txBody>
      </p:sp>
      <p:pic>
        <p:nvPicPr>
          <p:cNvPr id="15366" name="Picture 6" descr="Conseil / accompagnement - My Safe Company">
            <a:extLst>
              <a:ext uri="{FF2B5EF4-FFF2-40B4-BE49-F238E27FC236}">
                <a16:creationId xmlns:a16="http://schemas.microsoft.com/office/drawing/2014/main" id="{2E6A300E-D537-0F67-6615-9FF1CC592F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5977" y="2041393"/>
            <a:ext cx="1627211" cy="1083470"/>
          </a:xfrm>
          <a:prstGeom prst="roundRect">
            <a:avLst>
              <a:gd name="adj" fmla="val 17400"/>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6330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rchemin : horizontal 17">
            <a:extLst>
              <a:ext uri="{FF2B5EF4-FFF2-40B4-BE49-F238E27FC236}">
                <a16:creationId xmlns:a16="http://schemas.microsoft.com/office/drawing/2014/main" id="{CF0A57CD-3807-A3C8-E7BB-DFE5E44B8B54}"/>
              </a:ext>
            </a:extLst>
          </p:cNvPr>
          <p:cNvSpPr/>
          <p:nvPr/>
        </p:nvSpPr>
        <p:spPr>
          <a:xfrm>
            <a:off x="953482" y="251534"/>
            <a:ext cx="7427807" cy="983642"/>
          </a:xfrm>
          <a:prstGeom prst="horizontalScroll">
            <a:avLst>
              <a:gd name="adj" fmla="val 108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853C6FCB-84E0-DA2F-1578-A5A36C91CEE4}"/>
              </a:ext>
            </a:extLst>
          </p:cNvPr>
          <p:cNvSpPr>
            <a:spLocks noGrp="1"/>
          </p:cNvSpPr>
          <p:nvPr>
            <p:ph type="title"/>
          </p:nvPr>
        </p:nvSpPr>
        <p:spPr>
          <a:xfrm>
            <a:off x="953482" y="436439"/>
            <a:ext cx="7717500" cy="572700"/>
          </a:xfrm>
        </p:spPr>
        <p:txBody>
          <a:bodyPr/>
          <a:lstStyle/>
          <a:p>
            <a:r>
              <a:rPr lang="fr-FR" sz="3200" dirty="0">
                <a:solidFill>
                  <a:schemeClr val="bg1">
                    <a:lumMod val="50000"/>
                  </a:schemeClr>
                </a:solidFill>
                <a:latin typeface="Lucida Handwriting" panose="03010101010101010101" pitchFamily="66" charset="0"/>
              </a:rPr>
              <a:t>PRESENTATION DES PRODUITS</a:t>
            </a:r>
          </a:p>
        </p:txBody>
      </p:sp>
      <p:sp>
        <p:nvSpPr>
          <p:cNvPr id="8" name="Sous-titre 7">
            <a:extLst>
              <a:ext uri="{FF2B5EF4-FFF2-40B4-BE49-F238E27FC236}">
                <a16:creationId xmlns:a16="http://schemas.microsoft.com/office/drawing/2014/main" id="{B6287631-CF5B-79CA-7D0C-B167C8DF24EE}"/>
              </a:ext>
            </a:extLst>
          </p:cNvPr>
          <p:cNvSpPr>
            <a:spLocks noGrp="1"/>
          </p:cNvSpPr>
          <p:nvPr>
            <p:ph type="subTitle" idx="6"/>
          </p:nvPr>
        </p:nvSpPr>
        <p:spPr>
          <a:xfrm>
            <a:off x="389468" y="3011024"/>
            <a:ext cx="3559623" cy="1713394"/>
          </a:xfrm>
        </p:spPr>
        <p:txBody>
          <a:bodyPr/>
          <a:lstStyle/>
          <a:p>
            <a:pPr algn="l"/>
            <a:r>
              <a:rPr lang="fr-FR" sz="1200" b="1" dirty="0">
                <a:solidFill>
                  <a:srgbClr val="000000"/>
                </a:solidFill>
                <a:effectLst/>
                <a:latin typeface="Times New Roman" panose="02020603050405020304" pitchFamily="18" charset="0"/>
                <a:ea typeface="Times New Roman" panose="02020603050405020304" pitchFamily="18" charset="0"/>
              </a:rPr>
              <a:t>Forme et taille</a:t>
            </a:r>
            <a:r>
              <a:rPr lang="fr-FR" sz="1200" dirty="0">
                <a:solidFill>
                  <a:srgbClr val="000000"/>
                </a:solidFill>
                <a:effectLst/>
                <a:latin typeface="Times New Roman" panose="02020603050405020304" pitchFamily="18" charset="0"/>
                <a:ea typeface="Times New Roman" panose="02020603050405020304" pitchFamily="18" charset="0"/>
              </a:rPr>
              <a:t> : La papaye a une forme ovale ou oblongue, avec une taille variant généralement entre 15 et 30 centimètres de longueur</a:t>
            </a:r>
          </a:p>
          <a:p>
            <a:pPr algn="l"/>
            <a:r>
              <a:rPr lang="fr-FR" sz="1200" b="1" dirty="0">
                <a:solidFill>
                  <a:srgbClr val="000000"/>
                </a:solidFill>
                <a:effectLst/>
                <a:latin typeface="Times New Roman" panose="02020603050405020304" pitchFamily="18" charset="0"/>
                <a:ea typeface="Times New Roman" panose="02020603050405020304" pitchFamily="18" charset="0"/>
              </a:rPr>
              <a:t>Valeur nutritionnelle</a:t>
            </a:r>
            <a:r>
              <a:rPr lang="fr-FR" sz="1200" dirty="0">
                <a:solidFill>
                  <a:srgbClr val="000000"/>
                </a:solidFill>
                <a:effectLst/>
                <a:latin typeface="Times New Roman" panose="02020603050405020304" pitchFamily="18" charset="0"/>
                <a:ea typeface="Times New Roman" panose="02020603050405020304" pitchFamily="18" charset="0"/>
              </a:rPr>
              <a:t> : La papaye est une excellente source de vitamine C, d'antioxydants et de fibres. Elle contient également des vitamines A, E et K, ainsi que des minéraux tels que le potassium et le magnésium. </a:t>
            </a:r>
            <a:endParaRPr lang="fr-FR"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Sous-titre 9">
            <a:extLst>
              <a:ext uri="{FF2B5EF4-FFF2-40B4-BE49-F238E27FC236}">
                <a16:creationId xmlns:a16="http://schemas.microsoft.com/office/drawing/2014/main" id="{4780EB2F-179B-C8A1-575E-BAD402029E9D}"/>
              </a:ext>
            </a:extLst>
          </p:cNvPr>
          <p:cNvSpPr>
            <a:spLocks noGrp="1"/>
          </p:cNvSpPr>
          <p:nvPr>
            <p:ph type="subTitle" idx="8"/>
          </p:nvPr>
        </p:nvSpPr>
        <p:spPr>
          <a:xfrm>
            <a:off x="953482" y="1275779"/>
            <a:ext cx="2483700" cy="457200"/>
          </a:xfrm>
        </p:spPr>
        <p:txBody>
          <a:bodyPr/>
          <a:lstStyle/>
          <a:p>
            <a:r>
              <a:rPr lang="fr-FR" i="1" u="sng" dirty="0">
                <a:solidFill>
                  <a:schemeClr val="bg1">
                    <a:lumMod val="50000"/>
                  </a:schemeClr>
                </a:solidFill>
                <a:latin typeface="Lucida Calligraphy" panose="03010101010101010101" pitchFamily="66" charset="0"/>
              </a:rPr>
              <a:t>PAPAYE</a:t>
            </a:r>
          </a:p>
        </p:txBody>
      </p:sp>
      <p:sp>
        <p:nvSpPr>
          <p:cNvPr id="12" name="Sous-titre 11">
            <a:extLst>
              <a:ext uri="{FF2B5EF4-FFF2-40B4-BE49-F238E27FC236}">
                <a16:creationId xmlns:a16="http://schemas.microsoft.com/office/drawing/2014/main" id="{982BD7E4-26C2-29E9-0612-51AE056B5400}"/>
              </a:ext>
            </a:extLst>
          </p:cNvPr>
          <p:cNvSpPr>
            <a:spLocks noGrp="1"/>
          </p:cNvSpPr>
          <p:nvPr>
            <p:ph type="subTitle" idx="13"/>
          </p:nvPr>
        </p:nvSpPr>
        <p:spPr>
          <a:xfrm>
            <a:off x="5021041" y="2985081"/>
            <a:ext cx="3360246" cy="1713394"/>
          </a:xfrm>
        </p:spPr>
        <p:txBody>
          <a:bodyPr/>
          <a:lstStyle/>
          <a:p>
            <a:pPr algn="l"/>
            <a:r>
              <a:rPr lang="fr-FR" sz="1400" b="1"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Forme</a:t>
            </a:r>
            <a:r>
              <a:rPr lang="fr-FR" sz="14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 : Elle a une forme oblongue et courbée, généralement de couleur jaune</a:t>
            </a:r>
            <a:endParaRPr lang="fr-FR" sz="1200" dirty="0">
              <a:solidFill>
                <a:schemeClr val="bg2">
                  <a:lumMod val="50000"/>
                </a:schemeClr>
              </a:solidFill>
            </a:endParaRPr>
          </a:p>
          <a:p>
            <a:pPr algn="l"/>
            <a:r>
              <a:rPr lang="fr-FR" sz="1200" b="1"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Nutriments</a:t>
            </a:r>
            <a:r>
              <a:rPr lang="fr-FR" sz="1200" dirty="0">
                <a:solidFill>
                  <a:schemeClr val="bg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 : Les bananes sont riches en potassium, en fibres, en vitamine C, en vitamines B (notamment la vitamine B6), en manganèse et en d'autres nutriments bénéfiques pour la santé</a:t>
            </a:r>
            <a:endParaRPr lang="fr-FR" sz="1200" dirty="0">
              <a:solidFill>
                <a:schemeClr val="bg2">
                  <a:lumMod val="50000"/>
                </a:schemeClr>
              </a:solidFill>
            </a:endParaRPr>
          </a:p>
        </p:txBody>
      </p:sp>
      <p:sp>
        <p:nvSpPr>
          <p:cNvPr id="14" name="Sous-titre 13">
            <a:extLst>
              <a:ext uri="{FF2B5EF4-FFF2-40B4-BE49-F238E27FC236}">
                <a16:creationId xmlns:a16="http://schemas.microsoft.com/office/drawing/2014/main" id="{FC6BB0E5-DB90-D5EB-3C06-D756B069CBE6}"/>
              </a:ext>
            </a:extLst>
          </p:cNvPr>
          <p:cNvSpPr>
            <a:spLocks noGrp="1"/>
          </p:cNvSpPr>
          <p:nvPr>
            <p:ph type="subTitle" idx="15"/>
          </p:nvPr>
        </p:nvSpPr>
        <p:spPr>
          <a:xfrm>
            <a:off x="5412754" y="1235176"/>
            <a:ext cx="2483700" cy="457200"/>
          </a:xfrm>
        </p:spPr>
        <p:txBody>
          <a:bodyPr/>
          <a:lstStyle/>
          <a:p>
            <a:r>
              <a:rPr lang="fr-FR" i="1" u="sng" dirty="0">
                <a:solidFill>
                  <a:schemeClr val="bg1">
                    <a:lumMod val="50000"/>
                  </a:schemeClr>
                </a:solidFill>
                <a:latin typeface="Lucida Calligraphy" panose="03010101010101010101" pitchFamily="66" charset="0"/>
              </a:rPr>
              <a:t>BANANE</a:t>
            </a:r>
          </a:p>
        </p:txBody>
      </p:sp>
      <p:pic>
        <p:nvPicPr>
          <p:cNvPr id="16" name="Image 15" descr="Photos Jus Papaye, 88 000+ photos de haute qualité gratuites">
            <a:extLst>
              <a:ext uri="{FF2B5EF4-FFF2-40B4-BE49-F238E27FC236}">
                <a16:creationId xmlns:a16="http://schemas.microsoft.com/office/drawing/2014/main" id="{904747D9-0EAE-97C6-5829-37DFECAD3D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1908" y="1828539"/>
            <a:ext cx="1946847" cy="10034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Image 16">
            <a:extLst>
              <a:ext uri="{FF2B5EF4-FFF2-40B4-BE49-F238E27FC236}">
                <a16:creationId xmlns:a16="http://schemas.microsoft.com/office/drawing/2014/main" id="{57576B40-2024-1BDC-CE75-A65A5B93821A}"/>
              </a:ext>
            </a:extLst>
          </p:cNvPr>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5681180" y="1837013"/>
            <a:ext cx="1946848" cy="10034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21" name="Connecteur droit 20">
            <a:extLst>
              <a:ext uri="{FF2B5EF4-FFF2-40B4-BE49-F238E27FC236}">
                <a16:creationId xmlns:a16="http://schemas.microsoft.com/office/drawing/2014/main" id="{E1B32B3F-DC7F-1309-FAE5-DE74460985D4}"/>
              </a:ext>
            </a:extLst>
          </p:cNvPr>
          <p:cNvCxnSpPr/>
          <p:nvPr/>
        </p:nvCxnSpPr>
        <p:spPr>
          <a:xfrm>
            <a:off x="4461000" y="1692376"/>
            <a:ext cx="0" cy="24492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300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he Fruit Box Thesis by Slidesgo">
  <a:themeElements>
    <a:clrScheme name="Simple Light">
      <a:dk1>
        <a:srgbClr val="2BC7B3"/>
      </a:dk1>
      <a:lt1>
        <a:srgbClr val="2E8B76"/>
      </a:lt1>
      <a:dk2>
        <a:srgbClr val="475353"/>
      </a:dk2>
      <a:lt2>
        <a:srgbClr val="FFFFFF"/>
      </a:lt2>
      <a:accent1>
        <a:srgbClr val="2BC7B3"/>
      </a:accent1>
      <a:accent2>
        <a:srgbClr val="2E8B76"/>
      </a:accent2>
      <a:accent3>
        <a:srgbClr val="FFFFFF"/>
      </a:accent3>
      <a:accent4>
        <a:srgbClr val="475353"/>
      </a:accent4>
      <a:accent5>
        <a:srgbClr val="2BC7B3"/>
      </a:accent5>
      <a:accent6>
        <a:srgbClr val="2E8B76"/>
      </a:accent6>
      <a:hlink>
        <a:srgbClr val="4753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3317</TotalTime>
  <Words>1307</Words>
  <Application>Microsoft Office PowerPoint</Application>
  <PresentationFormat>Affichage à l'écran (16:9)</PresentationFormat>
  <Paragraphs>198</Paragraphs>
  <Slides>22</Slides>
  <Notes>3</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22</vt:i4>
      </vt:variant>
    </vt:vector>
  </HeadingPairs>
  <TitlesOfParts>
    <vt:vector size="36" baseType="lpstr">
      <vt:lpstr>Arial</vt:lpstr>
      <vt:lpstr>Times New Roman</vt:lpstr>
      <vt:lpstr>Felix Titling</vt:lpstr>
      <vt:lpstr>Lucida Calligraphy</vt:lpstr>
      <vt:lpstr>Script MT Bold</vt:lpstr>
      <vt:lpstr>Wingdings</vt:lpstr>
      <vt:lpstr>Merienda One</vt:lpstr>
      <vt:lpstr>Calibri</vt:lpstr>
      <vt:lpstr>Arial Black</vt:lpstr>
      <vt:lpstr>Lucida Fax</vt:lpstr>
      <vt:lpstr>Lucida Handwriting</vt:lpstr>
      <vt:lpstr>DM Sans</vt:lpstr>
      <vt:lpstr>Lucida Bright</vt:lpstr>
      <vt:lpstr>The Fruit Box Thesis by Slidesgo</vt:lpstr>
      <vt:lpstr>Présentation PowerPoint</vt:lpstr>
      <vt:lpstr>Présentation PowerPoint</vt:lpstr>
      <vt:lpstr>Présentation PowerPoint</vt:lpstr>
      <vt:lpstr>CONTEXTE</vt:lpstr>
      <vt:lpstr>IMPORTANCE DU THEME</vt:lpstr>
      <vt:lpstr>OBJECTIF DU PROJET</vt:lpstr>
      <vt:lpstr>PRESENTATION DE L’OFFRE </vt:lpstr>
      <vt:lpstr>Présentation PowerPoint</vt:lpstr>
      <vt:lpstr>PRESENTATION DES PRODUITS</vt:lpstr>
      <vt:lpstr>Présentation PowerPoint</vt:lpstr>
      <vt:lpstr>CLIENTELES CIBLES</vt:lpstr>
      <vt:lpstr>FOURNISSEURS</vt:lpstr>
      <vt:lpstr>STRATEGIE DE PRIX</vt:lpstr>
      <vt:lpstr>STRATEGIE DE COMMMUNICATION</vt:lpstr>
      <vt:lpstr>STRATEGIE DE COMMMUNICATION</vt:lpstr>
      <vt:lpstr>STRATEGIE DE COMMMUNICATION</vt:lpstr>
      <vt:lpstr>BUDGET DES INVESTISSEMNETS</vt:lpstr>
      <vt:lpstr>COUT DU PROJET</vt:lpstr>
      <vt:lpstr>PLAN DE FINANCEMENT</vt:lpstr>
      <vt:lpstr>CHIFFRES D’AFFAIRE</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DU PROJET</dc:title>
  <dc:creator>MOMAR GUEYE</dc:creator>
  <cp:lastModifiedBy>MOMAR GUEYE</cp:lastModifiedBy>
  <cp:revision>12</cp:revision>
  <dcterms:modified xsi:type="dcterms:W3CDTF">2023-10-24T01:53:53Z</dcterms:modified>
</cp:coreProperties>
</file>